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70" r:id="rId6"/>
    <p:sldId id="257" r:id="rId7"/>
    <p:sldId id="266" r:id="rId8"/>
    <p:sldId id="267" r:id="rId9"/>
    <p:sldId id="258" r:id="rId10"/>
    <p:sldId id="291" r:id="rId11"/>
    <p:sldId id="268" r:id="rId12"/>
    <p:sldId id="259" r:id="rId13"/>
    <p:sldId id="290" r:id="rId14"/>
    <p:sldId id="292" r:id="rId15"/>
    <p:sldId id="297" r:id="rId16"/>
    <p:sldId id="275" r:id="rId17"/>
    <p:sldId id="277" r:id="rId18"/>
    <p:sldId id="272" r:id="rId19"/>
    <p:sldId id="276" r:id="rId20"/>
    <p:sldId id="274" r:id="rId21"/>
    <p:sldId id="293" r:id="rId22"/>
    <p:sldId id="294" r:id="rId23"/>
    <p:sldId id="262" r:id="rId24"/>
    <p:sldId id="264" r:id="rId25"/>
    <p:sldId id="289" r:id="rId26"/>
    <p:sldId id="263" r:id="rId2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B245265-836B-4675-B819-FA8F5B5A0E1C}">
          <p14:sldIdLst>
            <p14:sldId id="256"/>
            <p14:sldId id="270"/>
            <p14:sldId id="257"/>
            <p14:sldId id="266"/>
            <p14:sldId id="267"/>
            <p14:sldId id="258"/>
            <p14:sldId id="291"/>
            <p14:sldId id="268"/>
            <p14:sldId id="259"/>
            <p14:sldId id="290"/>
            <p14:sldId id="292"/>
            <p14:sldId id="297"/>
            <p14:sldId id="275"/>
            <p14:sldId id="277"/>
            <p14:sldId id="272"/>
            <p14:sldId id="276"/>
            <p14:sldId id="274"/>
            <p14:sldId id="293"/>
            <p14:sldId id="294"/>
            <p14:sldId id="262"/>
            <p14:sldId id="264"/>
            <p14:sldId id="289"/>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6EAD06-C384-9B07-CABA-D3DA835D9CD6}" name="福浦 祥太" initials="祥福" userId="S::shota-fukuura@sonpo.or.jp::1fb719d5-be26-42cb-87c2-04445bed3cf0" providerId="AD"/>
  <p188:author id="{FEED216B-44DE-9698-4CCE-EF7165503974}" name="松居　広" initials="松居　広" userId="S-1-5-21-1849692853-3241169143-2942599286-1445" providerId="AD"/>
  <p188:author id="{87A09D97-79E0-3DF0-5B23-1E402F9F3C32}" name="今福 敦也" initials="敦今" userId="S::atsuya-imafuku@sonpo.or.jp::a4dadd50-510a-4045-ac2a-d2a5cccd63f2" providerId="AD"/>
  <p188:author id="{EF1DA6DC-ECA0-5812-1910-FBC5E0DF042E}" name="中尾 健太" initials="中尾" userId="S-1-5-21-1971477235-1577662621-2005738589-93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9055"/>
    <a:srgbClr val="59739F"/>
    <a:srgbClr val="FFFFFF"/>
    <a:srgbClr val="B18F57"/>
    <a:srgbClr val="EDEDEC"/>
    <a:srgbClr val="FAB4B4"/>
    <a:srgbClr val="33CCCC"/>
    <a:srgbClr val="F3594F"/>
    <a:srgbClr val="FA9306"/>
    <a:srgbClr val="4BA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623" autoAdjust="0"/>
  </p:normalViewPr>
  <p:slideViewPr>
    <p:cSldViewPr snapToGrid="0" showGuides="1">
      <p:cViewPr varScale="1">
        <p:scale>
          <a:sx n="40" d="100"/>
          <a:sy n="40" d="100"/>
        </p:scale>
        <p:origin x="848" y="40"/>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8693"/>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2226" tIns="46113" rIns="92226" bIns="46113" rtlCol="0"/>
          <a:lstStyle>
            <a:lvl1pPr algn="r">
              <a:defRPr sz="1200"/>
            </a:lvl1pPr>
          </a:lstStyle>
          <a:p>
            <a:fld id="{B37E2EBF-8FEC-41D4-84C2-45F110D849E2}" type="datetimeFigureOut">
              <a:rPr kumimoji="1" lang="ja-JP" altLang="en-US" smtClean="0"/>
              <a:t>2025/1/10</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26" tIns="46113" rIns="92226" bIns="46113"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26" tIns="46113" rIns="92226"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26" tIns="46113" rIns="92226"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26" tIns="46113" rIns="92226" bIns="46113" rtlCol="0" anchor="b"/>
          <a:lstStyle>
            <a:lvl1pPr algn="r">
              <a:defRPr sz="1200"/>
            </a:lvl1pPr>
          </a:lstStyle>
          <a:p>
            <a:fld id="{CBBEE544-1733-47EC-BA57-61150F1B5E1B}" type="slidenum">
              <a:rPr kumimoji="1" lang="ja-JP" altLang="en-US" smtClean="0"/>
              <a:t>‹#›</a:t>
            </a:fld>
            <a:endParaRPr kumimoji="1" lang="ja-JP" altLang="en-US"/>
          </a:p>
        </p:txBody>
      </p:sp>
    </p:spTree>
    <p:extLst>
      <p:ext uri="{BB962C8B-B14F-4D97-AF65-F5344CB8AC3E}">
        <p14:creationId xmlns:p14="http://schemas.microsoft.com/office/powerpoint/2010/main" val="30331130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今日は、人生の中で起こ</a:t>
            </a:r>
            <a:r>
              <a:rPr kumimoji="1" lang="ja-JP" altLang="en-US" dirty="0">
                <a:solidFill>
                  <a:srgbClr val="FF0000"/>
                </a:solidFill>
              </a:rPr>
              <a:t>りうる様々なイベントを体験し、将来のリスクについて考え、</a:t>
            </a:r>
            <a:r>
              <a:rPr kumimoji="1" lang="ja-JP" altLang="en-US" dirty="0"/>
              <a:t>備えることの大切さやその手段についてカードゲームをしながら学習しましょう！＊</a:t>
            </a: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1</a:t>
            </a:fld>
            <a:endParaRPr kumimoji="1" lang="ja-JP" altLang="en-US"/>
          </a:p>
        </p:txBody>
      </p:sp>
    </p:spTree>
    <p:extLst>
      <p:ext uri="{BB962C8B-B14F-4D97-AF65-F5344CB8AC3E}">
        <p14:creationId xmlns:p14="http://schemas.microsoft.com/office/powerpoint/2010/main" val="953715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998FB-D732-1035-3468-66E3B87A4D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8C35001-7941-FCFF-A29A-A291944FD20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3FA6440-C098-3F6E-C335-025E08EB1B6E}"/>
              </a:ext>
            </a:extLst>
          </p:cNvPr>
          <p:cNvSpPr>
            <a:spLocks noGrp="1"/>
          </p:cNvSpPr>
          <p:nvPr>
            <p:ph type="body" idx="1"/>
          </p:nvPr>
        </p:nvSpPr>
        <p:spPr/>
        <p:txBody>
          <a:bodyPr/>
          <a:lstStyle/>
          <a:p>
            <a:r>
              <a:rPr kumimoji="1" lang="ja-JP" altLang="en-US"/>
              <a:t>次にいろいろな保険について説明しておきましょう。</a:t>
            </a:r>
            <a:endParaRPr kumimoji="1" lang="en-US" altLang="ja-JP"/>
          </a:p>
          <a:p>
            <a:r>
              <a:rPr kumimoji="1" lang="ja-JP" altLang="en-US"/>
              <a:t>＊火災保険は、火災・風災・水災・盗難などにより「建物」や「家財」に生じた損害に備える保険です。地震保険は地震・噴火、またはこれらによる津波により「建物」や「家財」に生じた損害に備える保険です。</a:t>
            </a:r>
            <a:endParaRPr kumimoji="1" lang="en-US" altLang="ja-JP"/>
          </a:p>
          <a:p>
            <a:r>
              <a:rPr kumimoji="1" lang="ja-JP" altLang="en-US"/>
              <a:t>＊自動車保険は、車の事故により、他人の身体や財物に損害を与えた場合の賠償責任、自分のケガや車の損害、盗難などに備える保険です。自賠責保険は他人を死傷させた場合の損害を補償し、全ての車に加入義務のある保険です。</a:t>
            </a:r>
            <a:endParaRPr kumimoji="1" lang="en-US" altLang="ja-JP"/>
          </a:p>
          <a:p>
            <a:r>
              <a:rPr kumimoji="1" lang="ja-JP" altLang="en-US"/>
              <a:t>＊ペット保険は、ペットの病気やケガの治療費などに備える保険です。</a:t>
            </a:r>
          </a:p>
          <a:p>
            <a:r>
              <a:rPr kumimoji="1" lang="ja-JP" altLang="en-US"/>
              <a:t>＊</a:t>
            </a:r>
            <a:r>
              <a:rPr kumimoji="1" lang="zh-TW" altLang="en-US"/>
              <a:t>自転車賠償責任保険</a:t>
            </a:r>
            <a:r>
              <a:rPr kumimoji="1" lang="ja-JP" altLang="en-US"/>
              <a:t>は、自転車を運転中の事故により、他人の身体や財物に損害を与えた場合の賠償責任に備える保険です。</a:t>
            </a:r>
          </a:p>
          <a:p>
            <a:r>
              <a:rPr kumimoji="1" lang="ja-JP" altLang="en-US"/>
              <a:t>＊海外旅行保険は、海外旅行中のケガや病気のほか、賠償責任、身の回り品の盗難、トラブルが発生し、家族が日本から現地に駆けつける際の渡航費用などに備える保険です。＊</a:t>
            </a:r>
          </a:p>
          <a:p>
            <a:endParaRPr kumimoji="1" lang="ja-JP" altLang="en-US"/>
          </a:p>
          <a:p>
            <a:endParaRPr kumimoji="1" lang="en-US" altLang="ja-JP"/>
          </a:p>
        </p:txBody>
      </p:sp>
      <p:sp>
        <p:nvSpPr>
          <p:cNvPr id="4" name="スライド番号プレースホルダー 3">
            <a:extLst>
              <a:ext uri="{FF2B5EF4-FFF2-40B4-BE49-F238E27FC236}">
                <a16:creationId xmlns:a16="http://schemas.microsoft.com/office/drawing/2014/main" id="{5EEC0102-313A-8BF1-CEA8-9904D4424F20}"/>
              </a:ext>
            </a:extLst>
          </p:cNvPr>
          <p:cNvSpPr>
            <a:spLocks noGrp="1"/>
          </p:cNvSpPr>
          <p:nvPr>
            <p:ph type="sldNum" sz="quarter" idx="5"/>
          </p:nvPr>
        </p:nvSpPr>
        <p:spPr/>
        <p:txBody>
          <a:bodyPr/>
          <a:lstStyle/>
          <a:p>
            <a:fld id="{CBBEE544-1733-47EC-BA57-61150F1B5E1B}" type="slidenum">
              <a:rPr kumimoji="1" lang="ja-JP" altLang="en-US" smtClean="0"/>
              <a:t>10</a:t>
            </a:fld>
            <a:endParaRPr kumimoji="1" lang="ja-JP" altLang="en-US"/>
          </a:p>
        </p:txBody>
      </p:sp>
    </p:spTree>
    <p:extLst>
      <p:ext uri="{BB962C8B-B14F-4D97-AF65-F5344CB8AC3E}">
        <p14:creationId xmlns:p14="http://schemas.microsoft.com/office/powerpoint/2010/main" val="3457501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9F32C-54E4-0D62-9067-B7A1803F771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D6885A-7D11-6D0E-1511-07FD7630D7F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24AA1EF-CC1A-0D1C-F1CC-501D355C65F0}"/>
              </a:ext>
            </a:extLst>
          </p:cNvPr>
          <p:cNvSpPr>
            <a:spLocks noGrp="1"/>
          </p:cNvSpPr>
          <p:nvPr>
            <p:ph type="body" idx="1"/>
          </p:nvPr>
        </p:nvSpPr>
        <p:spPr/>
        <p:txBody>
          <a:bodyPr/>
          <a:lstStyle/>
          <a:p>
            <a:pPr>
              <a:spcBef>
                <a:spcPts val="605"/>
              </a:spcBef>
            </a:pPr>
            <a:r>
              <a:rPr lang="ja-JP" altLang="en-US" sz="1000" dirty="0">
                <a:latin typeface="BIZ UDPゴシック" panose="020B0400000000000000" pitchFamily="50" charset="-128"/>
                <a:ea typeface="BIZ UDPゴシック" panose="020B0400000000000000" pitchFamily="50" charset="-128"/>
              </a:rPr>
              <a:t>＊ゲーム内容について説明します。まず、ゲームで使用するカードは、全部で</a:t>
            </a:r>
            <a:r>
              <a:rPr lang="en-US" altLang="ja-JP" sz="1000" dirty="0">
                <a:latin typeface="BIZ UDPゴシック" panose="020B0400000000000000" pitchFamily="50" charset="-128"/>
                <a:ea typeface="BIZ UDPゴシック" panose="020B0400000000000000" pitchFamily="50" charset="-128"/>
              </a:rPr>
              <a:t>3</a:t>
            </a:r>
            <a:r>
              <a:rPr lang="ja-JP" altLang="en-US" sz="1000" dirty="0">
                <a:latin typeface="BIZ UDPゴシック" panose="020B0400000000000000" pitchFamily="50" charset="-128"/>
                <a:ea typeface="BIZ UDPゴシック" panose="020B0400000000000000" pitchFamily="50" charset="-128"/>
              </a:rPr>
              <a:t>種類ありイベントカードとボーナスカードはそれぞれ年代別に分かれています。</a:t>
            </a:r>
            <a:endParaRPr lang="en-US" altLang="ja-JP" sz="1000" dirty="0">
              <a:latin typeface="BIZ UDPゴシック" panose="020B0400000000000000" pitchFamily="50" charset="-128"/>
              <a:ea typeface="BIZ UDPゴシック" panose="020B0400000000000000" pitchFamily="50" charset="-128"/>
            </a:endParaRPr>
          </a:p>
          <a:p>
            <a:pPr>
              <a:spcBef>
                <a:spcPts val="605"/>
              </a:spcBef>
            </a:pPr>
            <a:r>
              <a:rPr lang="ja-JP" altLang="en-US" sz="1000" dirty="0">
                <a:latin typeface="BIZ UDPゴシック" panose="020B0400000000000000" pitchFamily="50" charset="-128"/>
                <a:ea typeface="BIZ UDPゴシック" panose="020B0400000000000000" pitchFamily="50" charset="-128"/>
              </a:rPr>
              <a:t>イベントカードには各年代で遭遇するリスク、安心カードにはリスクに備える保険の内容が、ボーナスカードには預貯金が増えるうれしい内容が、書かれています。＊</a:t>
            </a:r>
            <a:endParaRPr lang="en-US" altLang="ja-JP" sz="10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7B3EE9EA-7985-3E84-AAB8-88570027F606}"/>
              </a:ext>
            </a:extLst>
          </p:cNvPr>
          <p:cNvSpPr>
            <a:spLocks noGrp="1"/>
          </p:cNvSpPr>
          <p:nvPr>
            <p:ph type="sldNum" sz="quarter" idx="5"/>
          </p:nvPr>
        </p:nvSpPr>
        <p:spPr/>
        <p:txBody>
          <a:bodyPr/>
          <a:lstStyle/>
          <a:p>
            <a:fld id="{CBBEE544-1733-47EC-BA57-61150F1B5E1B}" type="slidenum">
              <a:rPr kumimoji="1" lang="ja-JP" altLang="en-US" smtClean="0"/>
              <a:t>11</a:t>
            </a:fld>
            <a:endParaRPr kumimoji="1" lang="ja-JP" altLang="en-US"/>
          </a:p>
        </p:txBody>
      </p:sp>
    </p:spTree>
    <p:extLst>
      <p:ext uri="{BB962C8B-B14F-4D97-AF65-F5344CB8AC3E}">
        <p14:creationId xmlns:p14="http://schemas.microsoft.com/office/powerpoint/2010/main" val="1458757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FB0FD-C59D-C55F-652C-8366E05A259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90FECD5-913B-1CD2-4448-CB1C31CB632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B7BEE03-0D86-19CC-09F3-725C17EC9460}"/>
              </a:ext>
            </a:extLst>
          </p:cNvPr>
          <p:cNvSpPr>
            <a:spLocks noGrp="1"/>
          </p:cNvSpPr>
          <p:nvPr>
            <p:ph type="body" idx="1"/>
          </p:nvPr>
        </p:nvSpPr>
        <p:spPr/>
        <p:txBody>
          <a:bodyPr/>
          <a:lstStyle/>
          <a:p>
            <a:r>
              <a:rPr lang="ja-JP" altLang="en-US" sz="1000" dirty="0">
                <a:latin typeface="BIZ UDPゴシック" panose="020B0400000000000000" pitchFamily="50" charset="-128"/>
                <a:ea typeface="BIZ UDPゴシック" panose="020B0400000000000000" pitchFamily="50" charset="-128"/>
              </a:rPr>
              <a:t>＊まず、</a:t>
            </a:r>
            <a:r>
              <a:rPr lang="en-US" altLang="ja-JP" sz="1000" dirty="0">
                <a:latin typeface="BIZ UDPゴシック" panose="020B0400000000000000" pitchFamily="50" charset="-128"/>
                <a:ea typeface="BIZ UDPゴシック" panose="020B0400000000000000" pitchFamily="50" charset="-128"/>
              </a:rPr>
              <a:t>2</a:t>
            </a:r>
            <a:r>
              <a:rPr lang="ja-JP" altLang="en-US" sz="1000" dirty="0">
                <a:latin typeface="BIZ UDPゴシック" panose="020B0400000000000000" pitchFamily="50" charset="-128"/>
                <a:ea typeface="BIZ UDPゴシック" panose="020B0400000000000000" pitchFamily="50" charset="-128"/>
              </a:rPr>
              <a:t>人から</a:t>
            </a:r>
            <a:r>
              <a:rPr lang="en-US" altLang="ja-JP" sz="1000" dirty="0">
                <a:latin typeface="BIZ UDPゴシック" panose="020B0400000000000000" pitchFamily="50" charset="-128"/>
                <a:ea typeface="BIZ UDPゴシック" panose="020B0400000000000000" pitchFamily="50" charset="-128"/>
              </a:rPr>
              <a:t>7</a:t>
            </a:r>
            <a:r>
              <a:rPr lang="ja-JP" altLang="en-US" sz="1000" dirty="0">
                <a:latin typeface="BIZ UDPゴシック" panose="020B0400000000000000" pitchFamily="50" charset="-128"/>
                <a:ea typeface="BIZ UDPゴシック" panose="020B0400000000000000" pitchFamily="50" charset="-128"/>
              </a:rPr>
              <a:t>人のグループを作ります。次に</a:t>
            </a:r>
            <a:r>
              <a:rPr lang="ja-JP" altLang="en-US" sz="1000" dirty="0"/>
              <a:t>ワークシート「ゲームをする前に考えてみよう」に自分の考えと、そのように考えた理由を記入します。各プレイヤーは預貯金</a:t>
            </a:r>
            <a:r>
              <a:rPr lang="en-US" altLang="ja-JP" sz="1000" dirty="0"/>
              <a:t>100</a:t>
            </a:r>
            <a:r>
              <a:rPr lang="ja-JP" altLang="en-US" sz="1000" dirty="0"/>
              <a:t>万円からゲームがスタートします。</a:t>
            </a:r>
            <a:r>
              <a:rPr lang="ja-JP" altLang="ja-JP" sz="1800" dirty="0">
                <a:effectLst/>
                <a:ea typeface="游ゴシック" panose="020B0400000000000000" pitchFamily="50" charset="-128"/>
                <a:cs typeface="Times New Roman" panose="02020603050405020304" pitchFamily="18" charset="0"/>
              </a:rPr>
              <a:t>次にカードを</a:t>
            </a:r>
            <a:r>
              <a:rPr lang="ja-JP" altLang="en-US" sz="1800" dirty="0">
                <a:effectLst/>
                <a:ea typeface="游ゴシック" panose="020B0400000000000000" pitchFamily="50" charset="-128"/>
                <a:cs typeface="Times New Roman" panose="02020603050405020304" pitchFamily="18" charset="0"/>
              </a:rPr>
              <a:t>机の上に</a:t>
            </a:r>
            <a:r>
              <a:rPr lang="ja-JP" altLang="ja-JP" sz="1800" dirty="0">
                <a:effectLst/>
                <a:ea typeface="游ゴシック" panose="020B0400000000000000" pitchFamily="50" charset="-128"/>
                <a:cs typeface="Times New Roman" panose="02020603050405020304" pitchFamily="18" charset="0"/>
              </a:rPr>
              <a:t>配置し</a:t>
            </a:r>
            <a:r>
              <a:rPr lang="ja-JP" altLang="en-US" sz="1800" dirty="0">
                <a:effectLst/>
                <a:ea typeface="游ゴシック" panose="020B0400000000000000" pitchFamily="50" charset="-128"/>
                <a:cs typeface="Times New Roman" panose="02020603050405020304" pitchFamily="18" charset="0"/>
              </a:rPr>
              <a:t>てください</a:t>
            </a:r>
            <a:r>
              <a:rPr lang="ja-JP" altLang="en-US" sz="1000" dirty="0"/>
              <a:t>。＊</a:t>
            </a:r>
          </a:p>
          <a:p>
            <a:pPr>
              <a:spcBef>
                <a:spcPts val="605"/>
              </a:spcBef>
            </a:pPr>
            <a:endParaRPr lang="en-US" altLang="ja-JP" sz="10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4867CF37-E941-A1E5-7F8F-F1776350A519}"/>
              </a:ext>
            </a:extLst>
          </p:cNvPr>
          <p:cNvSpPr>
            <a:spLocks noGrp="1"/>
          </p:cNvSpPr>
          <p:nvPr>
            <p:ph type="sldNum" sz="quarter" idx="5"/>
          </p:nvPr>
        </p:nvSpPr>
        <p:spPr/>
        <p:txBody>
          <a:bodyPr/>
          <a:lstStyle/>
          <a:p>
            <a:fld id="{CBBEE544-1733-47EC-BA57-61150F1B5E1B}" type="slidenum">
              <a:rPr kumimoji="1" lang="ja-JP" altLang="en-US" smtClean="0"/>
              <a:t>12</a:t>
            </a:fld>
            <a:endParaRPr kumimoji="1" lang="ja-JP" altLang="en-US"/>
          </a:p>
        </p:txBody>
      </p:sp>
    </p:spTree>
    <p:extLst>
      <p:ext uri="{BB962C8B-B14F-4D97-AF65-F5344CB8AC3E}">
        <p14:creationId xmlns:p14="http://schemas.microsoft.com/office/powerpoint/2010/main" val="4095152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各カードの配置について説明します。</a:t>
            </a:r>
            <a:endParaRPr kumimoji="1" lang="en-US" altLang="ja-JP" dirty="0"/>
          </a:p>
          <a:p>
            <a:r>
              <a:rPr kumimoji="1" lang="ja-JP" altLang="en-US" dirty="0"/>
              <a:t>＊❶</a:t>
            </a:r>
            <a:r>
              <a:rPr lang="ja-JP" altLang="en-US" dirty="0">
                <a:latin typeface="BIZ UDゴシック" panose="020B0400000000000000" pitchFamily="49" charset="-128"/>
                <a:ea typeface="BIZ UDゴシック" panose="020B0400000000000000" pitchFamily="49" charset="-128"/>
              </a:rPr>
              <a:t>イベントカードを年代別にプレイマットに配置します。</a:t>
            </a:r>
          </a:p>
          <a:p>
            <a:r>
              <a:rPr kumimoji="1" lang="ja-JP" altLang="en-US" dirty="0"/>
              <a:t>＊❷</a:t>
            </a:r>
            <a:r>
              <a:rPr lang="ja-JP" altLang="en-US" dirty="0">
                <a:latin typeface="BIZ UDゴシック" panose="020B0400000000000000" pitchFamily="49" charset="-128"/>
                <a:ea typeface="BIZ UDゴシック" panose="020B0400000000000000" pitchFamily="49" charset="-128"/>
              </a:rPr>
              <a:t>ボーナスカードを年代別にプレイマットに配置します。</a:t>
            </a:r>
            <a:endParaRPr lang="en-US" altLang="ja-JP" dirty="0">
              <a:latin typeface="BIZ UDゴシック" panose="020B0400000000000000" pitchFamily="49" charset="-128"/>
              <a:ea typeface="BIZ UDゴシック" panose="020B0400000000000000" pitchFamily="49" charset="-128"/>
            </a:endParaRPr>
          </a:p>
          <a:p>
            <a:r>
              <a:rPr kumimoji="1" lang="ja-JP" altLang="en-US" dirty="0">
                <a:latin typeface="BIZ UDゴシック" panose="020B0400000000000000" pitchFamily="49" charset="-128"/>
                <a:ea typeface="BIZ UDゴシック" panose="020B0400000000000000" pitchFamily="49" charset="-128"/>
              </a:rPr>
              <a:t>＊❸</a:t>
            </a:r>
            <a:r>
              <a:rPr lang="ja-JP" altLang="en-US" dirty="0">
                <a:latin typeface="BIZ UDゴシック" panose="020B0400000000000000" pitchFamily="49" charset="-128"/>
                <a:ea typeface="BIZ UDゴシック" panose="020B0400000000000000" pitchFamily="49" charset="-128"/>
              </a:rPr>
              <a:t>社会保険を除く</a:t>
            </a:r>
            <a:r>
              <a:rPr lang="en-US" altLang="ja-JP" dirty="0">
                <a:latin typeface="BIZ UDゴシック" panose="020B0400000000000000" pitchFamily="49" charset="-128"/>
                <a:ea typeface="BIZ UDゴシック" panose="020B0400000000000000" pitchFamily="49" charset="-128"/>
              </a:rPr>
              <a:t>10</a:t>
            </a:r>
            <a:r>
              <a:rPr lang="ja-JP" altLang="en-US" dirty="0">
                <a:latin typeface="BIZ UDゴシック" panose="020B0400000000000000" pitchFamily="49" charset="-128"/>
                <a:ea typeface="BIZ UDゴシック" panose="020B0400000000000000" pitchFamily="49" charset="-128"/>
              </a:rPr>
              <a:t>種類の安心カードを各プレイヤーから見やすい場所に配置します。社会保険カードははじめから各プレイヤーに配付してください。</a:t>
            </a:r>
            <a:r>
              <a:rPr kumimoji="1" lang="ja-JP" altLang="en-US" dirty="0"/>
              <a:t>＊</a:t>
            </a:r>
            <a:endParaRPr kumimoji="1" lang="en-US" altLang="ja-JP" dirty="0"/>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13</a:t>
            </a:fld>
            <a:endParaRPr kumimoji="1" lang="ja-JP" altLang="en-US"/>
          </a:p>
        </p:txBody>
      </p:sp>
    </p:spTree>
    <p:extLst>
      <p:ext uri="{BB962C8B-B14F-4D97-AF65-F5344CB8AC3E}">
        <p14:creationId xmlns:p14="http://schemas.microsoft.com/office/powerpoint/2010/main" val="2280431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5"/>
              </a:spcBef>
            </a:pPr>
            <a:r>
              <a:rPr lang="ja-JP" altLang="en-US" sz="1000" dirty="0">
                <a:latin typeface="BIZ UDPゴシック" panose="020B0400000000000000" pitchFamily="50" charset="-128"/>
                <a:ea typeface="BIZ UDPゴシック" panose="020B0400000000000000" pitchFamily="50" charset="-128"/>
              </a:rPr>
              <a:t>＊カードの配置が終わったら、次に安心カードを預貯金の範囲以内で購入します。何も購入しないという選択も可能です。</a:t>
            </a:r>
            <a:endParaRPr lang="en-US" altLang="ja-JP" sz="1000" dirty="0">
              <a:latin typeface="BIZ UDPゴシック" panose="020B0400000000000000" pitchFamily="50" charset="-128"/>
              <a:ea typeface="BIZ UDPゴシック" panose="020B0400000000000000" pitchFamily="50" charset="-128"/>
            </a:endParaRPr>
          </a:p>
          <a:p>
            <a:pPr>
              <a:spcBef>
                <a:spcPts val="605"/>
              </a:spcBef>
            </a:pPr>
            <a:r>
              <a:rPr lang="ja-JP" altLang="en-US" sz="1000" dirty="0">
                <a:latin typeface="BIZ UDPゴシック" panose="020B0400000000000000" pitchFamily="50" charset="-128"/>
                <a:ea typeface="BIZ UDPゴシック" panose="020B0400000000000000" pitchFamily="50" charset="-128"/>
              </a:rPr>
              <a:t>ワークシートの「購入した安心カード」にチェックを入れ合計金額を記入。ゲームスタート時の預貯金</a:t>
            </a:r>
            <a:r>
              <a:rPr lang="en-US" altLang="ja-JP" sz="1000" dirty="0">
                <a:latin typeface="BIZ UDPゴシック" panose="020B0400000000000000" pitchFamily="50" charset="-128"/>
                <a:ea typeface="BIZ UDPゴシック" panose="020B0400000000000000" pitchFamily="50" charset="-128"/>
              </a:rPr>
              <a:t>100</a:t>
            </a:r>
            <a:r>
              <a:rPr lang="ja-JP" altLang="en-US" sz="1000" dirty="0">
                <a:latin typeface="BIZ UDPゴシック" panose="020B0400000000000000" pitchFamily="50" charset="-128"/>
                <a:ea typeface="BIZ UDPゴシック" panose="020B0400000000000000" pitchFamily="50" charset="-128"/>
              </a:rPr>
              <a:t>万円から残金を計算し記入します。</a:t>
            </a:r>
            <a:endParaRPr lang="en-US" altLang="ja-JP" sz="1000" dirty="0">
              <a:latin typeface="BIZ UDPゴシック" panose="020B0400000000000000" pitchFamily="50" charset="-128"/>
              <a:ea typeface="BIZ UDPゴシック" panose="020B0400000000000000" pitchFamily="50" charset="-128"/>
            </a:endParaRPr>
          </a:p>
          <a:p>
            <a:pPr>
              <a:spcBef>
                <a:spcPts val="605"/>
              </a:spcBef>
            </a:pPr>
            <a:r>
              <a:rPr lang="ja-JP" altLang="en-US" sz="1000" dirty="0">
                <a:latin typeface="BIZ UDPゴシック" panose="020B0400000000000000" pitchFamily="50" charset="-128"/>
                <a:ea typeface="BIZ UDPゴシック" panose="020B0400000000000000" pitchFamily="50" charset="-128"/>
              </a:rPr>
              <a:t>残金の計算が終わったら、ゲームスタートです。カードを引く順番を決めて、プレイマット①の</a:t>
            </a:r>
            <a:r>
              <a:rPr lang="en-US" altLang="ja-JP" sz="1000" dirty="0">
                <a:latin typeface="BIZ UDPゴシック" panose="020B0400000000000000" pitchFamily="50" charset="-128"/>
                <a:ea typeface="BIZ UDPゴシック" panose="020B0400000000000000" pitchFamily="50" charset="-128"/>
              </a:rPr>
              <a:t>20</a:t>
            </a:r>
            <a:r>
              <a:rPr lang="ja-JP" altLang="en-US" sz="1000" dirty="0">
                <a:latin typeface="BIZ UDPゴシック" panose="020B0400000000000000" pitchFamily="50" charset="-128"/>
                <a:ea typeface="BIZ UDPゴシック" panose="020B0400000000000000" pitchFamily="50" charset="-128"/>
              </a:rPr>
              <a:t>代イベントカードから順番にカードを引いていきます。＊</a:t>
            </a:r>
            <a:endParaRPr lang="en-US" altLang="ja-JP" sz="10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14</a:t>
            </a:fld>
            <a:endParaRPr kumimoji="1" lang="ja-JP" altLang="en-US"/>
          </a:p>
        </p:txBody>
      </p:sp>
    </p:spTree>
    <p:extLst>
      <p:ext uri="{BB962C8B-B14F-4D97-AF65-F5344CB8AC3E}">
        <p14:creationId xmlns:p14="http://schemas.microsoft.com/office/powerpoint/2010/main" val="3330905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5"/>
              </a:spcBef>
            </a:pPr>
            <a:r>
              <a:rPr lang="ja-JP" altLang="en-US" sz="1000" dirty="0">
                <a:latin typeface="BIZ UDPゴシック" panose="020B0400000000000000" pitchFamily="50" charset="-128"/>
                <a:ea typeface="BIZ UDPゴシック" panose="020B0400000000000000" pitchFamily="50" charset="-128"/>
              </a:rPr>
              <a:t>＊順番を決めたら、まず最初のプレイヤーは</a:t>
            </a:r>
            <a:r>
              <a:rPr lang="en-US" altLang="ja-JP" sz="1000" dirty="0">
                <a:latin typeface="BIZ UDPゴシック" panose="020B0400000000000000" pitchFamily="50" charset="-128"/>
                <a:ea typeface="BIZ UDPゴシック" panose="020B0400000000000000" pitchFamily="50" charset="-128"/>
              </a:rPr>
              <a:t>20</a:t>
            </a:r>
            <a:r>
              <a:rPr lang="ja-JP" altLang="en-US" sz="1000" dirty="0">
                <a:latin typeface="BIZ UDPゴシック" panose="020B0400000000000000" pitchFamily="50" charset="-128"/>
                <a:ea typeface="BIZ UDPゴシック" panose="020B0400000000000000" pitchFamily="50" charset="-128"/>
              </a:rPr>
              <a:t>代のイベントカードを引きます。＊例として自動車事故のイベントカードが出た場合＊ワークシートに自動車事故と記入します。自動車事故に対応する安心カードを購入していない場合は＊安心カードを持っていないにチェック＊支出が</a:t>
            </a:r>
            <a:r>
              <a:rPr lang="en-US" altLang="ja-JP" sz="1000" dirty="0">
                <a:latin typeface="BIZ UDPゴシック" panose="020B0400000000000000" pitchFamily="50" charset="-128"/>
                <a:ea typeface="BIZ UDPゴシック" panose="020B0400000000000000" pitchFamily="50" charset="-128"/>
              </a:rPr>
              <a:t>40</a:t>
            </a:r>
            <a:r>
              <a:rPr lang="ja-JP" altLang="en-US" sz="1000" dirty="0">
                <a:latin typeface="BIZ UDPゴシック" panose="020B0400000000000000" pitchFamily="50" charset="-128"/>
                <a:ea typeface="BIZ UDPゴシック" panose="020B0400000000000000" pitchFamily="50" charset="-128"/>
              </a:rPr>
              <a:t>万円になり、＊残金を記入します。</a:t>
            </a:r>
            <a:r>
              <a:rPr lang="en-US" altLang="ja-JP" sz="1000" dirty="0">
                <a:latin typeface="BIZ UDPゴシック" panose="020B0400000000000000" pitchFamily="50" charset="-128"/>
                <a:ea typeface="BIZ UDPゴシック" panose="020B0400000000000000" pitchFamily="50" charset="-128"/>
              </a:rPr>
              <a:t>*</a:t>
            </a:r>
          </a:p>
          <a:p>
            <a:pPr>
              <a:spcBef>
                <a:spcPts val="605"/>
              </a:spcBef>
            </a:pPr>
            <a:endParaRPr lang="en-US" altLang="ja-JP" sz="10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15</a:t>
            </a:fld>
            <a:endParaRPr kumimoji="1" lang="ja-JP" altLang="en-US"/>
          </a:p>
        </p:txBody>
      </p:sp>
    </p:spTree>
    <p:extLst>
      <p:ext uri="{BB962C8B-B14F-4D97-AF65-F5344CB8AC3E}">
        <p14:creationId xmlns:p14="http://schemas.microsoft.com/office/powerpoint/2010/main" val="2305070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5"/>
              </a:spcBef>
            </a:pPr>
            <a:r>
              <a:rPr lang="ja-JP" altLang="en-US" sz="1000">
                <a:latin typeface="BIZ UDPゴシック" panose="020B0400000000000000" pitchFamily="50" charset="-128"/>
                <a:ea typeface="BIZ UDPゴシック" panose="020B0400000000000000" pitchFamily="50" charset="-128"/>
              </a:rPr>
              <a:t>＊</a:t>
            </a:r>
            <a:r>
              <a:rPr lang="en-US" altLang="ja-JP" sz="1000">
                <a:latin typeface="BIZ UDPゴシック" panose="020B0400000000000000" pitchFamily="50" charset="-128"/>
                <a:ea typeface="BIZ UDPゴシック" panose="020B0400000000000000" pitchFamily="50" charset="-128"/>
              </a:rPr>
              <a:t>20</a:t>
            </a:r>
            <a:r>
              <a:rPr lang="ja-JP" altLang="en-US" sz="1000">
                <a:latin typeface="BIZ UDPゴシック" panose="020B0400000000000000" pitchFamily="50" charset="-128"/>
                <a:ea typeface="BIZ UDPゴシック" panose="020B0400000000000000" pitchFamily="50" charset="-128"/>
              </a:rPr>
              <a:t>代のイベントカードを引き終わったあとは次にプレイヤーは</a:t>
            </a:r>
            <a:r>
              <a:rPr lang="en-US" altLang="ja-JP" sz="1000">
                <a:latin typeface="BIZ UDPゴシック" panose="020B0400000000000000" pitchFamily="50" charset="-128"/>
                <a:ea typeface="BIZ UDPゴシック" panose="020B0400000000000000" pitchFamily="50" charset="-128"/>
              </a:rPr>
              <a:t>20</a:t>
            </a:r>
            <a:r>
              <a:rPr lang="ja-JP" altLang="en-US" sz="1000">
                <a:latin typeface="BIZ UDPゴシック" panose="020B0400000000000000" pitchFamily="50" charset="-128"/>
                <a:ea typeface="BIZ UDPゴシック" panose="020B0400000000000000" pitchFamily="50" charset="-128"/>
              </a:rPr>
              <a:t>代のボーナスカードを引きます。＊例として結婚のボーナスカードが出た場合はボーナス名に＊結婚と記入します。お祝い金が</a:t>
            </a:r>
            <a:r>
              <a:rPr lang="en-US" altLang="ja-JP" sz="1000">
                <a:latin typeface="BIZ UDPゴシック" panose="020B0400000000000000" pitchFamily="50" charset="-128"/>
                <a:ea typeface="BIZ UDPゴシック" panose="020B0400000000000000" pitchFamily="50" charset="-128"/>
              </a:rPr>
              <a:t>150</a:t>
            </a:r>
            <a:r>
              <a:rPr lang="ja-JP" altLang="en-US" sz="1000">
                <a:latin typeface="BIZ UDPゴシック" panose="020B0400000000000000" pitchFamily="50" charset="-128"/>
                <a:ea typeface="BIZ UDPゴシック" panose="020B0400000000000000" pitchFamily="50" charset="-128"/>
              </a:rPr>
              <a:t>万円なのでワークシートの収入の欄に＊</a:t>
            </a:r>
            <a:r>
              <a:rPr lang="en-US" altLang="ja-JP" sz="1000">
                <a:latin typeface="BIZ UDPゴシック" panose="020B0400000000000000" pitchFamily="50" charset="-128"/>
                <a:ea typeface="BIZ UDPゴシック" panose="020B0400000000000000" pitchFamily="50" charset="-128"/>
              </a:rPr>
              <a:t>150</a:t>
            </a:r>
            <a:r>
              <a:rPr lang="ja-JP" altLang="en-US" sz="1000">
                <a:latin typeface="BIZ UDPゴシック" panose="020B0400000000000000" pitchFamily="50" charset="-128"/>
                <a:ea typeface="BIZ UDPゴシック" panose="020B0400000000000000" pitchFamily="50" charset="-128"/>
              </a:rPr>
              <a:t>と記入し、＊残金を計算し記入します。</a:t>
            </a:r>
            <a:r>
              <a:rPr lang="en-US" altLang="ja-JP" sz="1000">
                <a:latin typeface="BIZ UDPゴシック" panose="020B0400000000000000" pitchFamily="50" charset="-128"/>
                <a:ea typeface="BIZ UDPゴシック" panose="020B0400000000000000" pitchFamily="50" charset="-128"/>
              </a:rPr>
              <a:t>*</a:t>
            </a:r>
          </a:p>
          <a:p>
            <a:pPr>
              <a:spcBef>
                <a:spcPts val="605"/>
              </a:spcBef>
            </a:pPr>
            <a:endParaRPr lang="en-US" altLang="ja-JP" sz="100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16</a:t>
            </a:fld>
            <a:endParaRPr kumimoji="1" lang="ja-JP" altLang="en-US"/>
          </a:p>
        </p:txBody>
      </p:sp>
    </p:spTree>
    <p:extLst>
      <p:ext uri="{BB962C8B-B14F-4D97-AF65-F5344CB8AC3E}">
        <p14:creationId xmlns:p14="http://schemas.microsoft.com/office/powerpoint/2010/main" val="2694609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員がボーナスカードを引き終わった後は残金に応じて安心カードを追加購入することができます。（何も購入しないという選択も可能ですし、複数枚購入することも可能です）追加購入する場合はワークシートに＊チェックを入れ＊例として死亡保険を購入した場合は安心カード記入欄に＊死亡保険と記入して支出の欄に＊</a:t>
            </a:r>
            <a:r>
              <a:rPr kumimoji="1" lang="en-US" altLang="ja-JP" dirty="0"/>
              <a:t>80</a:t>
            </a:r>
            <a:r>
              <a:rPr kumimoji="1" lang="ja-JP" altLang="en-US" dirty="0"/>
              <a:t>と金額を記載し＊残金を計算して記入します。＊</a:t>
            </a: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17</a:t>
            </a:fld>
            <a:endParaRPr kumimoji="1" lang="ja-JP" altLang="en-US"/>
          </a:p>
        </p:txBody>
      </p:sp>
    </p:spTree>
    <p:extLst>
      <p:ext uri="{BB962C8B-B14F-4D97-AF65-F5344CB8AC3E}">
        <p14:creationId xmlns:p14="http://schemas.microsoft.com/office/powerpoint/2010/main" val="878167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ここで一部、特殊なカードの説明をしておきます。</a:t>
            </a:r>
            <a:endParaRPr kumimoji="1" lang="en-US" altLang="ja-JP" dirty="0"/>
          </a:p>
          <a:p>
            <a:r>
              <a:rPr kumimoji="1" lang="ja-JP" altLang="en-US" dirty="0"/>
              <a:t>＊このカードは死亡保険カードと言って、死亡保険を使用するイベントカードに遭遇しても、</a:t>
            </a:r>
            <a:endParaRPr kumimoji="1" lang="en-US" altLang="ja-JP" dirty="0"/>
          </a:p>
          <a:p>
            <a:r>
              <a:rPr kumimoji="1" lang="ja-JP" altLang="en-US" dirty="0"/>
              <a:t>死亡保険カードを持っていれば、預貯金の減少を保険によってカバーすることができます。</a:t>
            </a:r>
            <a:endParaRPr kumimoji="1" lang="en-US" altLang="ja-JP" dirty="0"/>
          </a:p>
          <a:p>
            <a:r>
              <a:rPr kumimoji="1" lang="ja-JP" altLang="en-US" dirty="0"/>
              <a:t>その代わりに使用した死亡保険カードは山札に戻します。</a:t>
            </a:r>
            <a:endParaRPr kumimoji="1" lang="en-US" altLang="ja-JP" dirty="0"/>
          </a:p>
          <a:p>
            <a:r>
              <a:rPr kumimoji="1" lang="ja-JP" altLang="en-US" dirty="0"/>
              <a:t>安心カードを追加購入するとき、再度購入することは可能です。</a:t>
            </a:r>
            <a:endParaRPr kumimoji="1" lang="en-US" altLang="ja-JP" dirty="0"/>
          </a:p>
          <a:p>
            <a:endParaRPr kumimoji="1" lang="ja-JP" altLang="en-US" dirty="0"/>
          </a:p>
          <a:p>
            <a:r>
              <a:rPr kumimoji="1" lang="en-US" altLang="ja-JP" dirty="0">
                <a:solidFill>
                  <a:srgbClr val="FF0000"/>
                </a:solidFill>
              </a:rPr>
              <a:t>※</a:t>
            </a:r>
            <a:r>
              <a:rPr kumimoji="1" lang="ja-JP" altLang="en-US" dirty="0">
                <a:solidFill>
                  <a:srgbClr val="FF0000"/>
                </a:solidFill>
              </a:rPr>
              <a:t>死亡保険カードがなく、死亡リスクに備えられていなかった場合は、原則として本人以外の誰かが死亡するものとし、</a:t>
            </a:r>
            <a:endParaRPr kumimoji="1" lang="en-US" altLang="ja-JP" dirty="0">
              <a:solidFill>
                <a:srgbClr val="FF0000"/>
              </a:solidFill>
            </a:endParaRPr>
          </a:p>
          <a:p>
            <a:r>
              <a:rPr kumimoji="1" lang="ja-JP" altLang="en-US" dirty="0">
                <a:solidFill>
                  <a:srgbClr val="FF0000"/>
                </a:solidFill>
              </a:rPr>
              <a:t>ゲームは継続できるものとする。</a:t>
            </a:r>
          </a:p>
          <a:p>
            <a:endParaRPr kumimoji="1" lang="ja-JP" altLang="en-US" dirty="0"/>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18</a:t>
            </a:fld>
            <a:endParaRPr kumimoji="1" lang="ja-JP" altLang="en-US"/>
          </a:p>
        </p:txBody>
      </p:sp>
    </p:spTree>
    <p:extLst>
      <p:ext uri="{BB962C8B-B14F-4D97-AF65-F5344CB8AC3E}">
        <p14:creationId xmlns:p14="http://schemas.microsoft.com/office/powerpoint/2010/main" val="4026396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＊このカードは個人年金保険カードと言って</a:t>
            </a:r>
            <a:r>
              <a:rPr kumimoji="1" lang="en-US" altLang="ja-JP" dirty="0"/>
              <a:t>150</a:t>
            </a:r>
            <a:r>
              <a:rPr kumimoji="1" lang="ja-JP" altLang="en-US" dirty="0"/>
              <a:t>万円で購入して</a:t>
            </a:r>
            <a:r>
              <a:rPr kumimoji="1" lang="en-US" altLang="ja-JP" dirty="0"/>
              <a:t>60</a:t>
            </a:r>
            <a:r>
              <a:rPr kumimoji="1" lang="ja-JP" altLang="en-US" dirty="0"/>
              <a:t>代で</a:t>
            </a:r>
            <a:r>
              <a:rPr kumimoji="1" lang="en-US" altLang="ja-JP" dirty="0"/>
              <a:t>180</a:t>
            </a:r>
            <a:r>
              <a:rPr kumimoji="1" lang="ja-JP" altLang="en-US" dirty="0"/>
              <a:t>万円受け取れるカードなのですが＊</a:t>
            </a:r>
            <a:endParaRPr kumimoji="1" lang="en-US" altLang="ja-JP" dirty="0"/>
          </a:p>
          <a:p>
            <a:r>
              <a:rPr kumimoji="1" lang="ja-JP" altLang="en-US" dirty="0"/>
              <a:t>このカードは</a:t>
            </a:r>
            <a:r>
              <a:rPr kumimoji="1" lang="en-US" altLang="ja-JP" dirty="0"/>
              <a:t>20</a:t>
            </a:r>
            <a:r>
              <a:rPr kumimoji="1" lang="ja-JP" altLang="en-US" dirty="0"/>
              <a:t>代もしくは</a:t>
            </a:r>
            <a:r>
              <a:rPr kumimoji="1" lang="en-US" altLang="ja-JP" dirty="0"/>
              <a:t>40</a:t>
            </a:r>
            <a:r>
              <a:rPr kumimoji="1" lang="ja-JP" altLang="en-US" dirty="0"/>
              <a:t>代でのみ購入することが可能で、他の年代では購入することができません。</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19</a:t>
            </a:fld>
            <a:endParaRPr kumimoji="1" lang="ja-JP" altLang="en-US"/>
          </a:p>
        </p:txBody>
      </p:sp>
    </p:spTree>
    <p:extLst>
      <p:ext uri="{BB962C8B-B14F-4D97-AF65-F5344CB8AC3E}">
        <p14:creationId xmlns:p14="http://schemas.microsoft.com/office/powerpoint/2010/main" val="170955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学習のねらいは・・・</a:t>
            </a:r>
            <a:endParaRPr kumimoji="1" lang="en-US" altLang="ja-JP" dirty="0"/>
          </a:p>
          <a:p>
            <a:r>
              <a:rPr kumimoji="1" lang="ja-JP" altLang="en-US" dirty="0"/>
              <a:t>家庭科：＊①</a:t>
            </a:r>
            <a:r>
              <a:rPr lang="ja-JP" altLang="en-US" dirty="0">
                <a:latin typeface="HGP創英ﾌﾟﾚｾﾞﾝｽEB" panose="02020800000000000000" pitchFamily="18" charset="-128"/>
                <a:ea typeface="HGP創英ﾌﾟﾚｾﾞﾝｽEB" panose="02020800000000000000" pitchFamily="18" charset="-128"/>
              </a:rPr>
              <a:t>日常生活において様々なリスクが存在することを理解しよう。</a:t>
            </a:r>
          </a:p>
          <a:p>
            <a:r>
              <a:rPr kumimoji="1" lang="ja-JP" altLang="en-US" dirty="0"/>
              <a:t>　　　　　　＊②</a:t>
            </a:r>
            <a:r>
              <a:rPr lang="ja-JP" altLang="en-US" dirty="0">
                <a:latin typeface="HGP創英ﾌﾟﾚｾﾞﾝｽEB" panose="02020800000000000000" pitchFamily="18" charset="-128"/>
                <a:ea typeface="HGP創英ﾌﾟﾚｾﾞﾝｽEB" panose="02020800000000000000" pitchFamily="18" charset="-128"/>
              </a:rPr>
              <a:t>リスクに備えることの大切さを理解した上で、備え方について考えよう。＊</a:t>
            </a:r>
            <a:endParaRPr kumimoji="1" lang="ja-JP" altLang="en-US" dirty="0"/>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2</a:t>
            </a:fld>
            <a:endParaRPr kumimoji="1" lang="ja-JP" altLang="en-US"/>
          </a:p>
        </p:txBody>
      </p:sp>
    </p:spTree>
    <p:extLst>
      <p:ext uri="{BB962C8B-B14F-4D97-AF65-F5344CB8AC3E}">
        <p14:creationId xmlns:p14="http://schemas.microsoft.com/office/powerpoint/2010/main" val="3758238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605"/>
              </a:spcBef>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このような流れで、</a:t>
            </a:r>
            <a:r>
              <a:rPr lang="en-US" altLang="ja-JP" dirty="0">
                <a:latin typeface="BIZ UDPゴシック" panose="020B0400000000000000" pitchFamily="50" charset="-128"/>
                <a:ea typeface="BIZ UDPゴシック" panose="020B0400000000000000" pitchFamily="50" charset="-128"/>
              </a:rPr>
              <a:t>70</a:t>
            </a:r>
            <a:r>
              <a:rPr lang="ja-JP" altLang="en-US" dirty="0">
                <a:latin typeface="BIZ UDPゴシック" panose="020B0400000000000000" pitchFamily="50" charset="-128"/>
                <a:ea typeface="BIZ UDPゴシック" panose="020B0400000000000000" pitchFamily="50" charset="-128"/>
              </a:rPr>
              <a:t>代まで進めます。</a:t>
            </a:r>
            <a:endParaRPr lang="en-US" altLang="ja-JP" dirty="0">
              <a:latin typeface="BIZ UDPゴシック" panose="020B0400000000000000" pitchFamily="50" charset="-128"/>
              <a:ea typeface="BIZ UDPゴシック" panose="020B0400000000000000" pitchFamily="50" charset="-128"/>
            </a:endParaRPr>
          </a:p>
          <a:p>
            <a:pPr defTabSz="922256">
              <a:spcBef>
                <a:spcPts val="605"/>
              </a:spcBef>
              <a:defRPr/>
            </a:pPr>
            <a:r>
              <a:rPr lang="en-US" altLang="ja-JP" dirty="0">
                <a:latin typeface="HiraginoUDSansFStdN-W4"/>
              </a:rPr>
              <a:t>20</a:t>
            </a:r>
            <a:r>
              <a:rPr lang="ja-JP" altLang="en-US" dirty="0">
                <a:latin typeface="HiraginoUDSansFStdN-W4"/>
              </a:rPr>
              <a:t>代～</a:t>
            </a:r>
            <a:r>
              <a:rPr lang="en-US" altLang="ja-JP" dirty="0">
                <a:latin typeface="HiraginoUDSansFStdN-W4"/>
              </a:rPr>
              <a:t>70</a:t>
            </a:r>
            <a:r>
              <a:rPr lang="ja-JP" altLang="en-US" dirty="0">
                <a:latin typeface="HiraginoUDSansFStdN-W4"/>
              </a:rPr>
              <a:t>代までのイベントカードを引き終わったらワークシートに結果を記入してゲームは終了です。</a:t>
            </a:r>
            <a:endParaRPr lang="en-US" altLang="ja-JP" dirty="0">
              <a:latin typeface="BIZ UDPゴシック" panose="020B0400000000000000" pitchFamily="50" charset="-128"/>
              <a:ea typeface="BIZ UDPゴシック" panose="020B0400000000000000" pitchFamily="50" charset="-128"/>
            </a:endParaRPr>
          </a:p>
          <a:p>
            <a:pPr defTabSz="922256">
              <a:defRPr/>
            </a:pPr>
            <a:r>
              <a:rPr lang="ja-JP" altLang="en-US" dirty="0">
                <a:latin typeface="BIZ UDPゴシック" panose="020B0400000000000000" pitchFamily="50" charset="-128"/>
                <a:ea typeface="BIZ UDPゴシック" panose="020B0400000000000000" pitchFamily="50" charset="-128"/>
              </a:rPr>
              <a:t>ゲームのプレイ方法は</a:t>
            </a:r>
            <a:r>
              <a:rPr lang="en-US" altLang="ja-JP" dirty="0">
                <a:latin typeface="BIZ UDPゴシック" panose="020B0400000000000000" pitchFamily="50" charset="-128"/>
                <a:ea typeface="BIZ UDPゴシック" panose="020B0400000000000000" pitchFamily="50" charset="-128"/>
              </a:rPr>
              <a:t>2</a:t>
            </a:r>
            <a:r>
              <a:rPr lang="ja-JP" altLang="en-US" dirty="0">
                <a:latin typeface="BIZ UDPゴシック" panose="020B0400000000000000" pitchFamily="50" charset="-128"/>
                <a:ea typeface="BIZ UDPゴシック" panose="020B0400000000000000" pitchFamily="50" charset="-128"/>
              </a:rPr>
              <a:t>種類あり、ロング</a:t>
            </a:r>
            <a:r>
              <a:rPr lang="en-US" altLang="ja-JP" dirty="0">
                <a:latin typeface="BIZ UDPゴシック" panose="020B0400000000000000" pitchFamily="50" charset="-128"/>
                <a:ea typeface="BIZ UDPゴシック" panose="020B0400000000000000" pitchFamily="50" charset="-128"/>
              </a:rPr>
              <a:t>ver.</a:t>
            </a:r>
            <a:r>
              <a:rPr lang="ja-JP" altLang="en-US" dirty="0">
                <a:latin typeface="BIZ UDPゴシック" panose="020B0400000000000000" pitchFamily="50" charset="-128"/>
                <a:ea typeface="BIZ UDPゴシック" panose="020B0400000000000000" pitchFamily="50" charset="-128"/>
              </a:rPr>
              <a:t>はプレイヤー全員がイベントカードを引きそれぞれ別々のイベントに遭遇しますが、</a:t>
            </a:r>
            <a:endParaRPr lang="en-US" altLang="ja-JP" dirty="0">
              <a:latin typeface="BIZ UDPゴシック" panose="020B0400000000000000" pitchFamily="50" charset="-128"/>
              <a:ea typeface="BIZ UDPゴシック" panose="020B0400000000000000" pitchFamily="50" charset="-128"/>
            </a:endParaRPr>
          </a:p>
          <a:p>
            <a:pPr defTabSz="922256">
              <a:defRPr/>
            </a:pPr>
            <a:r>
              <a:rPr lang="ja-JP" altLang="en-US" dirty="0">
                <a:latin typeface="BIZ UDPゴシック" panose="020B0400000000000000" pitchFamily="50" charset="-128"/>
                <a:ea typeface="BIZ UDPゴシック" panose="020B0400000000000000" pitchFamily="50" charset="-128"/>
              </a:rPr>
              <a:t>ショート</a:t>
            </a:r>
            <a:r>
              <a:rPr lang="en-US" altLang="ja-JP" dirty="0">
                <a:latin typeface="BIZ UDPゴシック" panose="020B0400000000000000" pitchFamily="50" charset="-128"/>
                <a:ea typeface="BIZ UDPゴシック" panose="020B0400000000000000" pitchFamily="50" charset="-128"/>
              </a:rPr>
              <a:t>ver.</a:t>
            </a:r>
            <a:r>
              <a:rPr lang="ja-JP" altLang="en-US" dirty="0">
                <a:latin typeface="BIZ UDPゴシック" panose="020B0400000000000000" pitchFamily="50" charset="-128"/>
                <a:ea typeface="BIZ UDPゴシック" panose="020B0400000000000000" pitchFamily="50" charset="-128"/>
              </a:rPr>
              <a:t>はグループの代表者がイベントカードを引き全員が同じリスクに遭遇します。</a:t>
            </a:r>
            <a:r>
              <a:rPr lang="en-US" altLang="ja-JP" dirty="0">
                <a:latin typeface="BIZ UDPゴシック" panose="020B0400000000000000" pitchFamily="50" charset="-128"/>
                <a:ea typeface="BIZ UDPゴシック" panose="020B0400000000000000" pitchFamily="50" charset="-128"/>
              </a:rPr>
              <a:t>※</a:t>
            </a: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20</a:t>
            </a:fld>
            <a:endParaRPr kumimoji="1" lang="ja-JP" altLang="en-US"/>
          </a:p>
        </p:txBody>
      </p:sp>
    </p:spTree>
    <p:extLst>
      <p:ext uri="{BB962C8B-B14F-4D97-AF65-F5344CB8AC3E}">
        <p14:creationId xmlns:p14="http://schemas.microsoft.com/office/powerpoint/2010/main" val="173641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2256">
              <a:defRPr/>
            </a:pPr>
            <a:r>
              <a:rPr kumimoji="1" lang="ja-JP" altLang="en-US"/>
              <a:t>ゲームが終了したらまとめに入ります。</a:t>
            </a:r>
            <a:endParaRPr kumimoji="1" lang="en-US" altLang="ja-JP"/>
          </a:p>
          <a:p>
            <a:pPr defTabSz="922256">
              <a:defRPr/>
            </a:pPr>
            <a:r>
              <a:rPr lang="ja-JP" altLang="en-US">
                <a:latin typeface="BIZ UDPゴシック" panose="020B0400000000000000" pitchFamily="50" charset="-128"/>
                <a:ea typeface="BIZ UDPゴシック" panose="020B0400000000000000" pitchFamily="50" charset="-128"/>
              </a:rPr>
              <a:t>自分のライフプランにはどんなリスクが起こり得るのか、どんな備えが必要なのかをふりかえりながらワークシートの裏面「ゲーム終了後に考えよう」を記入し、みんなで話し合いましょう。</a:t>
            </a:r>
            <a:endParaRPr lang="en-US" altLang="ja-JP">
              <a:latin typeface="BIZ UDPゴシック" panose="020B0400000000000000" pitchFamily="50" charset="-128"/>
              <a:ea typeface="BIZ UDPゴシック" panose="020B0400000000000000" pitchFamily="50" charset="-128"/>
            </a:endParaRPr>
          </a:p>
          <a:p>
            <a:r>
              <a:rPr kumimoji="1" lang="ja-JP" altLang="en-US"/>
              <a:t>各グループで</a:t>
            </a:r>
            <a:endParaRPr kumimoji="1" lang="en-US" altLang="ja-JP"/>
          </a:p>
          <a:p>
            <a:r>
              <a:rPr kumimoji="1" lang="ja-JP" altLang="en-US"/>
              <a:t>＊・自分の備えは十分だったか？</a:t>
            </a:r>
            <a:endParaRPr kumimoji="1" lang="en-US" altLang="ja-JP"/>
          </a:p>
          <a:p>
            <a:pPr defTabSz="922256">
              <a:defRPr/>
            </a:pPr>
            <a:r>
              <a:rPr kumimoji="1" lang="ja-JP" altLang="en-US"/>
              <a:t>＊・何がよかったか？</a:t>
            </a:r>
            <a:endParaRPr kumimoji="1" lang="en-US" altLang="ja-JP"/>
          </a:p>
          <a:p>
            <a:r>
              <a:rPr kumimoji="1" lang="ja-JP" altLang="en-US"/>
              <a:t>＊・何がいけなかったか？</a:t>
            </a:r>
            <a:endParaRPr kumimoji="1" lang="en-US" altLang="ja-JP"/>
          </a:p>
          <a:p>
            <a:r>
              <a:rPr kumimoji="1" lang="ja-JP" altLang="en-US"/>
              <a:t>を＊みんなで話し合いましょう！＊</a:t>
            </a: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21</a:t>
            </a:fld>
            <a:endParaRPr kumimoji="1" lang="ja-JP" altLang="en-US"/>
          </a:p>
        </p:txBody>
      </p:sp>
    </p:spTree>
    <p:extLst>
      <p:ext uri="{BB962C8B-B14F-4D97-AF65-F5344CB8AC3E}">
        <p14:creationId xmlns:p14="http://schemas.microsoft.com/office/powerpoint/2010/main" val="3720409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それでは、ゲームスタート！</a:t>
            </a:r>
            <a:endParaRPr kumimoji="1" lang="en-US" altLang="ja-JP"/>
          </a:p>
          <a:p>
            <a:endParaRPr kumimoji="1" lang="en-US" altLang="ja-JP"/>
          </a:p>
          <a:p>
            <a:r>
              <a:rPr kumimoji="1" lang="ja-JP" altLang="en-US"/>
              <a:t>ゲーム時間が終了したら＊</a:t>
            </a: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22</a:t>
            </a:fld>
            <a:endParaRPr kumimoji="1" lang="ja-JP" altLang="en-US"/>
          </a:p>
        </p:txBody>
      </p:sp>
    </p:spTree>
    <p:extLst>
      <p:ext uri="{BB962C8B-B14F-4D97-AF65-F5344CB8AC3E}">
        <p14:creationId xmlns:p14="http://schemas.microsoft.com/office/powerpoint/2010/main" val="1384987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はい、終了～！</a:t>
            </a:r>
            <a:r>
              <a:rPr kumimoji="1" lang="en-US" altLang="ja-JP" dirty="0"/>
              <a:t>*</a:t>
            </a:r>
          </a:p>
          <a:p>
            <a:endParaRPr kumimoji="1" lang="ja-JP" altLang="en-US" dirty="0"/>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23</a:t>
            </a:fld>
            <a:endParaRPr kumimoji="1" lang="ja-JP" altLang="en-US"/>
          </a:p>
        </p:txBody>
      </p:sp>
    </p:spTree>
    <p:extLst>
      <p:ext uri="{BB962C8B-B14F-4D97-AF65-F5344CB8AC3E}">
        <p14:creationId xmlns:p14="http://schemas.microsoft.com/office/powerpoint/2010/main" val="323167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学習のねらいは・・・</a:t>
            </a:r>
            <a:endParaRPr kumimoji="1" lang="en-US" altLang="ja-JP"/>
          </a:p>
          <a:p>
            <a:r>
              <a:rPr kumimoji="1" lang="ja-JP" altLang="en-US"/>
              <a:t>公民：＊①</a:t>
            </a:r>
            <a:r>
              <a:rPr lang="ja-JP" altLang="en-US">
                <a:latin typeface="HGP創英ﾌﾟﾚｾﾞﾝｽEB" panose="02020800000000000000" pitchFamily="18" charset="-128"/>
                <a:ea typeface="HGP創英ﾌﾟﾚｾﾞﾝｽEB" panose="02020800000000000000" pitchFamily="18" charset="-128"/>
              </a:rPr>
              <a:t>社会保障制度の役割を理解し上で、民間保険との補完関係を理解しよう。</a:t>
            </a:r>
          </a:p>
          <a:p>
            <a:r>
              <a:rPr kumimoji="1" lang="ja-JP" altLang="en-US"/>
              <a:t>         ＊②</a:t>
            </a:r>
            <a:r>
              <a:rPr lang="ja-JP" altLang="en-US">
                <a:latin typeface="HGP創英ﾌﾟﾚｾﾞﾝｽEB" panose="02020800000000000000" pitchFamily="18" charset="-128"/>
                <a:ea typeface="HGP創英ﾌﾟﾚｾﾞﾝｽEB" panose="02020800000000000000" pitchFamily="18" charset="-128"/>
              </a:rPr>
              <a:t>リスクに備えることの大切さを理解した上で、備え方について考えよう。＊</a:t>
            </a: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3</a:t>
            </a:fld>
            <a:endParaRPr kumimoji="1" lang="ja-JP" altLang="en-US"/>
          </a:p>
        </p:txBody>
      </p:sp>
    </p:spTree>
    <p:extLst>
      <p:ext uri="{BB962C8B-B14F-4D97-AF65-F5344CB8AC3E}">
        <p14:creationId xmlns:p14="http://schemas.microsoft.com/office/powerpoint/2010/main" val="233147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a:t>
            </a:r>
            <a:r>
              <a:rPr kumimoji="1" lang="ja-JP" altLang="en-US"/>
              <a:t>まずゲームを進めていく前にリスクへの備え方について学習しておきましょう！</a:t>
            </a:r>
            <a:endParaRPr kumimoji="1" lang="en-US" altLang="ja-JP"/>
          </a:p>
          <a:p>
            <a:r>
              <a:rPr kumimoji="1" lang="ja-JP" altLang="en-US"/>
              <a:t>みなさん、自助、共助、公助って、聞いたことありますか？＊</a:t>
            </a: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4</a:t>
            </a:fld>
            <a:endParaRPr kumimoji="1" lang="ja-JP" altLang="en-US"/>
          </a:p>
        </p:txBody>
      </p:sp>
    </p:spTree>
    <p:extLst>
      <p:ext uri="{BB962C8B-B14F-4D97-AF65-F5344CB8AC3E}">
        <p14:creationId xmlns:p14="http://schemas.microsoft.com/office/powerpoint/2010/main" val="253421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＊リスクに備えるための考え方として、「自助、共助、公助」という考えがあります。</a:t>
            </a:r>
            <a:endParaRPr kumimoji="1" lang="en-US" altLang="ja-JP"/>
          </a:p>
          <a:p>
            <a:r>
              <a:rPr kumimoji="1" lang="ja-JP" altLang="en-US"/>
              <a:t>＊自助は、預貯金や生命保険、損害保険などの民間保険でリスクに対して自分で備えることです。</a:t>
            </a:r>
            <a:endParaRPr kumimoji="1" lang="en-US" altLang="ja-JP"/>
          </a:p>
          <a:p>
            <a:r>
              <a:rPr kumimoji="1" lang="ja-JP" altLang="en-US"/>
              <a:t>＊共助は、健康保険や年金、介護などの社会保険で、リスクに対して共に備えることです。</a:t>
            </a:r>
            <a:endParaRPr kumimoji="1" lang="en-US" altLang="ja-JP"/>
          </a:p>
          <a:p>
            <a:r>
              <a:rPr kumimoji="1" lang="ja-JP" altLang="en-US"/>
              <a:t>＊公助は、生活保護や社会福祉など、国などが税金で備えることです。</a:t>
            </a:r>
            <a:endParaRPr kumimoji="1" lang="en-US" altLang="ja-JP"/>
          </a:p>
          <a:p>
            <a:r>
              <a:rPr kumimoji="1" lang="ja-JP" altLang="en-US"/>
              <a:t>＊この共助と公助が社会保障制度にあたります。</a:t>
            </a:r>
            <a:endParaRPr kumimoji="1" lang="en-US" altLang="ja-JP"/>
          </a:p>
          <a:p>
            <a:r>
              <a:rPr kumimoji="1" lang="ja-JP" altLang="en-US"/>
              <a:t>自助の中に民間保険、社会保障制度の中に社会保険があります。</a:t>
            </a:r>
            <a:endParaRPr kumimoji="1" lang="en-US" altLang="ja-JP"/>
          </a:p>
          <a:p>
            <a:r>
              <a:rPr kumimoji="1" lang="ja-JP" altLang="en-US"/>
              <a:t>これらを踏まえてゲームを進めましょうね！＊</a:t>
            </a:r>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5</a:t>
            </a:fld>
            <a:endParaRPr kumimoji="1" lang="ja-JP" altLang="en-US"/>
          </a:p>
        </p:txBody>
      </p:sp>
    </p:spTree>
    <p:extLst>
      <p:ext uri="{BB962C8B-B14F-4D97-AF65-F5344CB8AC3E}">
        <p14:creationId xmlns:p14="http://schemas.microsoft.com/office/powerpoint/2010/main" val="337246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＊みんなは民間保険って聞いたことはありますか？＊</a:t>
            </a:r>
            <a:endParaRPr kumimoji="1" lang="en-US" altLang="ja-JP"/>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6</a:t>
            </a:fld>
            <a:endParaRPr kumimoji="1" lang="ja-JP" altLang="en-US"/>
          </a:p>
        </p:txBody>
      </p:sp>
    </p:spTree>
    <p:extLst>
      <p:ext uri="{BB962C8B-B14F-4D97-AF65-F5344CB8AC3E}">
        <p14:creationId xmlns:p14="http://schemas.microsoft.com/office/powerpoint/2010/main" val="8614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リスクに備える手段としては、＊社会保険と＊民間保険があります。</a:t>
            </a:r>
            <a:endParaRPr kumimoji="1" lang="en-US" altLang="ja-JP" dirty="0"/>
          </a:p>
          <a:p>
            <a:r>
              <a:rPr kumimoji="1" lang="ja-JP" altLang="en-US" dirty="0"/>
              <a:t>社会保険の保障内容をよく理解したうえで、必要に応じて民間保険を検討することが重要です。＊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7</a:t>
            </a:fld>
            <a:endParaRPr kumimoji="1" lang="ja-JP" altLang="en-US"/>
          </a:p>
        </p:txBody>
      </p:sp>
    </p:spTree>
    <p:extLst>
      <p:ext uri="{BB962C8B-B14F-4D97-AF65-F5344CB8AC3E}">
        <p14:creationId xmlns:p14="http://schemas.microsoft.com/office/powerpoint/2010/main" val="38268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101"/>
              </a:spcBef>
            </a:pPr>
            <a:r>
              <a:rPr kumimoji="1" lang="ja-JP" altLang="en-US" dirty="0"/>
              <a:t>民間保険は、大きく分けて＊生命保険と＊損害保険の</a:t>
            </a:r>
            <a:r>
              <a:rPr kumimoji="1" lang="en-US" altLang="ja-JP" dirty="0"/>
              <a:t>2</a:t>
            </a:r>
            <a:r>
              <a:rPr kumimoji="1" lang="ja-JP" altLang="en-US" dirty="0"/>
              <a:t>種類があります。</a:t>
            </a:r>
            <a:endParaRPr kumimoji="1" lang="en-US" altLang="ja-JP" dirty="0"/>
          </a:p>
          <a:p>
            <a:pPr>
              <a:spcBef>
                <a:spcPts val="101"/>
              </a:spcBef>
            </a:pPr>
            <a:r>
              <a:rPr kumimoji="1" lang="ja-JP" altLang="en-US" dirty="0"/>
              <a:t>＊生命保険は、</a:t>
            </a:r>
            <a:r>
              <a:rPr lang="ja-JP" altLang="en-US" b="1" dirty="0">
                <a:highlight>
                  <a:srgbClr val="FFFF00"/>
                </a:highlight>
                <a:latin typeface="Yu Gothic UI Semibold" panose="020B0700000000000000" pitchFamily="50" charset="-128"/>
                <a:ea typeface="Yu Gothic UI Semibold" panose="020B0700000000000000" pitchFamily="50" charset="-128"/>
              </a:rPr>
              <a:t>人の病気や死亡などのリスクに備えるための民間保険で、あらかじめ決められた金額の保険金が受け取れます。</a:t>
            </a:r>
            <a:endParaRPr lang="ja-JP" altLang="en-US" dirty="0">
              <a:highlight>
                <a:srgbClr val="FFFF00"/>
              </a:highlight>
              <a:latin typeface="Yu Gothic UI Semibold" panose="020B0700000000000000" pitchFamily="50" charset="-128"/>
              <a:ea typeface="Yu Gothic UI Semibold" panose="020B0700000000000000" pitchFamily="50" charset="-128"/>
            </a:endParaRPr>
          </a:p>
          <a:p>
            <a:pPr>
              <a:spcBef>
                <a:spcPts val="101"/>
              </a:spcBef>
            </a:pPr>
            <a:r>
              <a:rPr lang="ja-JP" altLang="en-US" dirty="0">
                <a:solidFill>
                  <a:srgbClr val="002060"/>
                </a:solidFill>
                <a:latin typeface="Yu Gothic" panose="020B0400000000000000" pitchFamily="34" charset="-128"/>
                <a:ea typeface="Yu Gothic" panose="020B0400000000000000" pitchFamily="34" charset="-128"/>
              </a:rPr>
              <a:t>たとえば・・・・・死亡保険や介護保険などがあります。</a:t>
            </a:r>
            <a:endParaRPr lang="en-US" altLang="ja-JP" dirty="0">
              <a:solidFill>
                <a:srgbClr val="002060"/>
              </a:solidFill>
              <a:latin typeface="Yu Gothic" panose="020B0400000000000000" pitchFamily="34" charset="-128"/>
              <a:ea typeface="Yu Gothic" panose="020B0400000000000000" pitchFamily="34" charset="-128"/>
            </a:endParaRPr>
          </a:p>
          <a:p>
            <a:pPr>
              <a:spcBef>
                <a:spcPts val="101"/>
              </a:spcBef>
            </a:pPr>
            <a:r>
              <a:rPr lang="ja-JP" altLang="en-US" dirty="0">
                <a:solidFill>
                  <a:srgbClr val="002060"/>
                </a:solidFill>
              </a:rPr>
              <a:t>＊損害保険は、</a:t>
            </a:r>
            <a:r>
              <a:rPr lang="ja-JP" altLang="en-US" b="1" dirty="0">
                <a:highlight>
                  <a:srgbClr val="FFFF00"/>
                </a:highlight>
                <a:latin typeface="Yu Gothic UI Semibold" panose="020B0700000000000000" pitchFamily="50" charset="-128"/>
                <a:ea typeface="Yu Gothic UI Semibold" panose="020B0700000000000000" pitchFamily="50" charset="-128"/>
              </a:rPr>
              <a:t>偶然の事故などによって生じた損害に備えるための民間保険で、損害の大きさに応じて保険金の支払額が変わります。</a:t>
            </a:r>
            <a:endParaRPr lang="ja-JP" altLang="en-US" dirty="0">
              <a:highlight>
                <a:srgbClr val="FFFF00"/>
              </a:highlight>
              <a:latin typeface="Yu Gothic UI Semibold" panose="020B0700000000000000" pitchFamily="50" charset="-128"/>
              <a:ea typeface="Yu Gothic UI Semibold" panose="020B0700000000000000" pitchFamily="50" charset="-128"/>
            </a:endParaRPr>
          </a:p>
          <a:p>
            <a:pPr>
              <a:spcBef>
                <a:spcPts val="101"/>
              </a:spcBef>
            </a:pPr>
            <a:r>
              <a:rPr lang="ja-JP" altLang="en-US" dirty="0">
                <a:solidFill>
                  <a:srgbClr val="002060"/>
                </a:solidFill>
                <a:latin typeface="Yu Gothic" panose="020B0400000000000000" pitchFamily="34" charset="-128"/>
                <a:ea typeface="Yu Gothic" panose="020B0400000000000000" pitchFamily="34" charset="-128"/>
              </a:rPr>
              <a:t>たとえば・・・・・自動車保険や火災保険、海外旅行保険などが該当します。＊</a:t>
            </a:r>
            <a:endParaRPr lang="ja-JP" altLang="en-US" dirty="0">
              <a:solidFill>
                <a:srgbClr val="002060"/>
              </a:solidFill>
            </a:endParaRPr>
          </a:p>
          <a:p>
            <a:pPr>
              <a:spcBef>
                <a:spcPts val="101"/>
              </a:spcBef>
            </a:pPr>
            <a:endParaRPr lang="ja-JP" altLang="en-US" dirty="0">
              <a:solidFill>
                <a:srgbClr val="00206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8</a:t>
            </a:fld>
            <a:endParaRPr kumimoji="1" lang="ja-JP" altLang="en-US"/>
          </a:p>
        </p:txBody>
      </p:sp>
    </p:spTree>
    <p:extLst>
      <p:ext uri="{BB962C8B-B14F-4D97-AF65-F5344CB8AC3E}">
        <p14:creationId xmlns:p14="http://schemas.microsoft.com/office/powerpoint/2010/main" val="48919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次にいろいろな保険について説明しておきましょう。</a:t>
            </a:r>
            <a:endParaRPr kumimoji="1" lang="en-US" altLang="ja-JP"/>
          </a:p>
          <a:p>
            <a:r>
              <a:rPr kumimoji="1" lang="ja-JP" altLang="en-US"/>
              <a:t>＊死亡保険は、死亡した場合など、人の生命に関連するリスクに備える保険です。</a:t>
            </a:r>
            <a:endParaRPr kumimoji="1" lang="en-US" altLang="ja-JP"/>
          </a:p>
          <a:p>
            <a:r>
              <a:rPr kumimoji="1" lang="ja-JP" altLang="en-US"/>
              <a:t>＊医療保険は、</a:t>
            </a:r>
            <a:r>
              <a:rPr kumimoji="1" lang="ja-JP" altLang="en-US" b="0">
                <a:solidFill>
                  <a:schemeClr val="tx1"/>
                </a:solidFill>
              </a:rPr>
              <a:t>病気などによ</a:t>
            </a:r>
            <a:r>
              <a:rPr lang="ja-JP" altLang="en-US" b="0">
                <a:solidFill>
                  <a:schemeClr val="tx1"/>
                </a:solidFill>
              </a:rPr>
              <a:t>る</a:t>
            </a:r>
            <a:r>
              <a:rPr kumimoji="1" lang="ja-JP" altLang="en-US" b="0">
                <a:solidFill>
                  <a:schemeClr val="tx1"/>
                </a:solidFill>
              </a:rPr>
              <a:t>入院や手術に備える</a:t>
            </a:r>
            <a:r>
              <a:rPr lang="ja-JP" altLang="en-US" b="0">
                <a:solidFill>
                  <a:schemeClr val="tx1"/>
                </a:solidFill>
              </a:rPr>
              <a:t>保険</a:t>
            </a:r>
            <a:r>
              <a:rPr lang="ja-JP" altLang="en-US"/>
              <a:t>です。</a:t>
            </a:r>
            <a:endParaRPr lang="en-US" altLang="ja-JP"/>
          </a:p>
          <a:p>
            <a:r>
              <a:rPr kumimoji="1" lang="ja-JP" altLang="en-US"/>
              <a:t>＊傷害保険は、ケガによる死亡、入院、通院に備える保険です。</a:t>
            </a:r>
            <a:endParaRPr kumimoji="1" lang="en-US" altLang="ja-JP"/>
          </a:p>
          <a:p>
            <a:r>
              <a:rPr kumimoji="1" lang="ja-JP" altLang="en-US"/>
              <a:t>＊介護保険は、</a:t>
            </a:r>
            <a:r>
              <a:rPr lang="ja-JP" altLang="en-US"/>
              <a:t>家族や自分が寝たきりや認知症などによって要介護状態になったときに備える保険です。</a:t>
            </a:r>
            <a:endParaRPr lang="en-US" altLang="ja-JP"/>
          </a:p>
          <a:p>
            <a:r>
              <a:rPr lang="ja-JP" altLang="en-US"/>
              <a:t>＊個人年金保険は、払い込んだ保険料を元にして、一定の年齢から年金を受け取ることができる、老後の生活に備える保険です。</a:t>
            </a:r>
            <a:endParaRPr lang="en-US" altLang="ja-JP"/>
          </a:p>
          <a:p>
            <a:r>
              <a:rPr kumimoji="1" lang="ja-JP" altLang="en-US"/>
              <a:t>様々な保険がありますね。＊</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CBBEE544-1733-47EC-BA57-61150F1B5E1B}" type="slidenum">
              <a:rPr kumimoji="1" lang="ja-JP" altLang="en-US" smtClean="0"/>
              <a:t>9</a:t>
            </a:fld>
            <a:endParaRPr kumimoji="1" lang="ja-JP" altLang="en-US"/>
          </a:p>
        </p:txBody>
      </p:sp>
    </p:spTree>
    <p:extLst>
      <p:ext uri="{BB962C8B-B14F-4D97-AF65-F5344CB8AC3E}">
        <p14:creationId xmlns:p14="http://schemas.microsoft.com/office/powerpoint/2010/main" val="112432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AE745-274F-C12E-7281-A79B982568F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5B73CAC-D37B-3A7E-37CB-48FFDF2472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2BE3976-E111-B269-36D4-3F8AF9483899}"/>
              </a:ext>
            </a:extLst>
          </p:cNvPr>
          <p:cNvSpPr>
            <a:spLocks noGrp="1"/>
          </p:cNvSpPr>
          <p:nvPr>
            <p:ph type="dt" sz="half" idx="10"/>
          </p:nvPr>
        </p:nvSpPr>
        <p:spPr/>
        <p:txBody>
          <a:bodyPr/>
          <a:lstStyle/>
          <a:p>
            <a:fld id="{432EEBF2-4E3B-4FCF-8957-79FFE0CE658B}" type="datetimeFigureOut">
              <a:rPr kumimoji="1" lang="ja-JP" altLang="en-US" smtClean="0"/>
              <a:t>2025/1/10</a:t>
            </a:fld>
            <a:endParaRPr kumimoji="1" lang="ja-JP" altLang="en-US"/>
          </a:p>
        </p:txBody>
      </p:sp>
      <p:sp>
        <p:nvSpPr>
          <p:cNvPr id="5" name="フッター プレースホルダー 4">
            <a:extLst>
              <a:ext uri="{FF2B5EF4-FFF2-40B4-BE49-F238E27FC236}">
                <a16:creationId xmlns:a16="http://schemas.microsoft.com/office/drawing/2014/main" id="{3788C6C7-FC03-7963-7D3F-BC60F3C9CA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E7F326-492E-7289-DFE0-C70DBD61FD28}"/>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337977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287000-BC18-8CB5-44D3-3B367CBBB95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C1BDC96-D286-CC44-F34F-C4AE0AFFB80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E32ADC-090F-A680-3105-9F070F1BA434}"/>
              </a:ext>
            </a:extLst>
          </p:cNvPr>
          <p:cNvSpPr>
            <a:spLocks noGrp="1"/>
          </p:cNvSpPr>
          <p:nvPr>
            <p:ph type="dt" sz="half" idx="10"/>
          </p:nvPr>
        </p:nvSpPr>
        <p:spPr/>
        <p:txBody>
          <a:bodyPr/>
          <a:lstStyle/>
          <a:p>
            <a:fld id="{432EEBF2-4E3B-4FCF-8957-79FFE0CE658B}" type="datetimeFigureOut">
              <a:rPr kumimoji="1" lang="ja-JP" altLang="en-US" smtClean="0"/>
              <a:t>2025/1/10</a:t>
            </a:fld>
            <a:endParaRPr kumimoji="1" lang="ja-JP" altLang="en-US"/>
          </a:p>
        </p:txBody>
      </p:sp>
      <p:sp>
        <p:nvSpPr>
          <p:cNvPr id="5" name="フッター プレースホルダー 4">
            <a:extLst>
              <a:ext uri="{FF2B5EF4-FFF2-40B4-BE49-F238E27FC236}">
                <a16:creationId xmlns:a16="http://schemas.microsoft.com/office/drawing/2014/main" id="{7BE37A73-13F2-CCA7-0B33-9B936D63CF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B60065E-40BF-8D4E-4487-64B3B7A57F12}"/>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10747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E66CA62-C0C9-D01D-2784-0622E9D2CE5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B9BEF59-6597-05A5-ACEA-29069B4B78B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E671193-C139-6A52-6601-CBDCEFBDE22D}"/>
              </a:ext>
            </a:extLst>
          </p:cNvPr>
          <p:cNvSpPr>
            <a:spLocks noGrp="1"/>
          </p:cNvSpPr>
          <p:nvPr>
            <p:ph type="dt" sz="half" idx="10"/>
          </p:nvPr>
        </p:nvSpPr>
        <p:spPr/>
        <p:txBody>
          <a:bodyPr/>
          <a:lstStyle/>
          <a:p>
            <a:fld id="{432EEBF2-4E3B-4FCF-8957-79FFE0CE658B}" type="datetimeFigureOut">
              <a:rPr kumimoji="1" lang="ja-JP" altLang="en-US" smtClean="0"/>
              <a:t>2025/1/10</a:t>
            </a:fld>
            <a:endParaRPr kumimoji="1" lang="ja-JP" altLang="en-US"/>
          </a:p>
        </p:txBody>
      </p:sp>
      <p:sp>
        <p:nvSpPr>
          <p:cNvPr id="5" name="フッター プレースホルダー 4">
            <a:extLst>
              <a:ext uri="{FF2B5EF4-FFF2-40B4-BE49-F238E27FC236}">
                <a16:creationId xmlns:a16="http://schemas.microsoft.com/office/drawing/2014/main" id="{8D898602-0258-978F-1057-6A8C3B1F3E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E68E36-ACB4-7EA5-3029-C79C5791BD05}"/>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47327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72AEB-E793-8974-E601-C973851041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4067BE-B989-CEB9-8C4D-3CD4912E804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991A06-2651-6E62-F856-F0D6472E331C}"/>
              </a:ext>
            </a:extLst>
          </p:cNvPr>
          <p:cNvSpPr>
            <a:spLocks noGrp="1"/>
          </p:cNvSpPr>
          <p:nvPr>
            <p:ph type="dt" sz="half" idx="10"/>
          </p:nvPr>
        </p:nvSpPr>
        <p:spPr/>
        <p:txBody>
          <a:bodyPr/>
          <a:lstStyle/>
          <a:p>
            <a:fld id="{432EEBF2-4E3B-4FCF-8957-79FFE0CE658B}" type="datetimeFigureOut">
              <a:rPr kumimoji="1" lang="ja-JP" altLang="en-US" smtClean="0"/>
              <a:t>2025/1/10</a:t>
            </a:fld>
            <a:endParaRPr kumimoji="1" lang="ja-JP" altLang="en-US"/>
          </a:p>
        </p:txBody>
      </p:sp>
      <p:sp>
        <p:nvSpPr>
          <p:cNvPr id="5" name="フッター プレースホルダー 4">
            <a:extLst>
              <a:ext uri="{FF2B5EF4-FFF2-40B4-BE49-F238E27FC236}">
                <a16:creationId xmlns:a16="http://schemas.microsoft.com/office/drawing/2014/main" id="{6F7D21D1-F84F-A3E0-0BD9-77BD618C54D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01A0AC-7170-1031-FCD9-4AE2D880D18E}"/>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361076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5094E1-71D7-359A-45EF-0DCEF9F74BE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180487-15B5-B457-CCC1-6229BDD00B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392CE4B-9E08-8817-052B-97804D45980F}"/>
              </a:ext>
            </a:extLst>
          </p:cNvPr>
          <p:cNvSpPr>
            <a:spLocks noGrp="1"/>
          </p:cNvSpPr>
          <p:nvPr>
            <p:ph type="dt" sz="half" idx="10"/>
          </p:nvPr>
        </p:nvSpPr>
        <p:spPr/>
        <p:txBody>
          <a:bodyPr/>
          <a:lstStyle/>
          <a:p>
            <a:fld id="{432EEBF2-4E3B-4FCF-8957-79FFE0CE658B}" type="datetimeFigureOut">
              <a:rPr kumimoji="1" lang="ja-JP" altLang="en-US" smtClean="0"/>
              <a:t>2025/1/10</a:t>
            </a:fld>
            <a:endParaRPr kumimoji="1" lang="ja-JP" altLang="en-US"/>
          </a:p>
        </p:txBody>
      </p:sp>
      <p:sp>
        <p:nvSpPr>
          <p:cNvPr id="5" name="フッター プレースホルダー 4">
            <a:extLst>
              <a:ext uri="{FF2B5EF4-FFF2-40B4-BE49-F238E27FC236}">
                <a16:creationId xmlns:a16="http://schemas.microsoft.com/office/drawing/2014/main" id="{CFDAE5E1-6763-073C-0A79-9CA056B644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A10D95-27B0-B300-1953-D49AB0CAEB41}"/>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397614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1D12BD-7D90-6CC2-7B94-02831E5BF46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0C96C46-FC30-7477-4F13-890ABDFC891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A3E6701-5B5D-2B24-50EC-94EA9966AB0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8C52A23-2F51-90D8-031F-EFCE5A302F97}"/>
              </a:ext>
            </a:extLst>
          </p:cNvPr>
          <p:cNvSpPr>
            <a:spLocks noGrp="1"/>
          </p:cNvSpPr>
          <p:nvPr>
            <p:ph type="dt" sz="half" idx="10"/>
          </p:nvPr>
        </p:nvSpPr>
        <p:spPr/>
        <p:txBody>
          <a:bodyPr/>
          <a:lstStyle/>
          <a:p>
            <a:fld id="{432EEBF2-4E3B-4FCF-8957-79FFE0CE658B}" type="datetimeFigureOut">
              <a:rPr kumimoji="1" lang="ja-JP" altLang="en-US" smtClean="0"/>
              <a:t>2025/1/10</a:t>
            </a:fld>
            <a:endParaRPr kumimoji="1" lang="ja-JP" altLang="en-US"/>
          </a:p>
        </p:txBody>
      </p:sp>
      <p:sp>
        <p:nvSpPr>
          <p:cNvPr id="6" name="フッター プレースホルダー 5">
            <a:extLst>
              <a:ext uri="{FF2B5EF4-FFF2-40B4-BE49-F238E27FC236}">
                <a16:creationId xmlns:a16="http://schemas.microsoft.com/office/drawing/2014/main" id="{83A94740-4E3E-D6BC-02C6-945648C2420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AB4DDA-4F58-E74C-66C4-EA4E4C98D70C}"/>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344486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468679-BC57-8D7A-D850-1ED45650449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76B4BA-9CEC-2464-5AD1-96A65EF835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30A69BF-12E7-302A-70A8-A189EF19512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BB8F5AF-DD23-DD5F-62EE-AD12AB7D16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8EEB5F3-290C-C728-C487-F85AC1E8406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10C546F-36FD-F85A-4C7F-35E22FCD8ABE}"/>
              </a:ext>
            </a:extLst>
          </p:cNvPr>
          <p:cNvSpPr>
            <a:spLocks noGrp="1"/>
          </p:cNvSpPr>
          <p:nvPr>
            <p:ph type="dt" sz="half" idx="10"/>
          </p:nvPr>
        </p:nvSpPr>
        <p:spPr/>
        <p:txBody>
          <a:bodyPr/>
          <a:lstStyle/>
          <a:p>
            <a:fld id="{432EEBF2-4E3B-4FCF-8957-79FFE0CE658B}" type="datetimeFigureOut">
              <a:rPr kumimoji="1" lang="ja-JP" altLang="en-US" smtClean="0"/>
              <a:t>2025/1/10</a:t>
            </a:fld>
            <a:endParaRPr kumimoji="1" lang="ja-JP" altLang="en-US"/>
          </a:p>
        </p:txBody>
      </p:sp>
      <p:sp>
        <p:nvSpPr>
          <p:cNvPr id="8" name="フッター プレースホルダー 7">
            <a:extLst>
              <a:ext uri="{FF2B5EF4-FFF2-40B4-BE49-F238E27FC236}">
                <a16:creationId xmlns:a16="http://schemas.microsoft.com/office/drawing/2014/main" id="{EF0B1884-BF54-3C06-00B2-008BE808BC2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0447E77-E52F-13EA-4BB9-227E001D74AF}"/>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77031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1BA94A-5E04-56B3-0948-86EB756DEA8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A263244-BC36-302B-BE31-28F4709F4E10}"/>
              </a:ext>
            </a:extLst>
          </p:cNvPr>
          <p:cNvSpPr>
            <a:spLocks noGrp="1"/>
          </p:cNvSpPr>
          <p:nvPr>
            <p:ph type="dt" sz="half" idx="10"/>
          </p:nvPr>
        </p:nvSpPr>
        <p:spPr/>
        <p:txBody>
          <a:bodyPr/>
          <a:lstStyle/>
          <a:p>
            <a:fld id="{432EEBF2-4E3B-4FCF-8957-79FFE0CE658B}" type="datetimeFigureOut">
              <a:rPr kumimoji="1" lang="ja-JP" altLang="en-US" smtClean="0"/>
              <a:t>2025/1/10</a:t>
            </a:fld>
            <a:endParaRPr kumimoji="1" lang="ja-JP" altLang="en-US"/>
          </a:p>
        </p:txBody>
      </p:sp>
      <p:sp>
        <p:nvSpPr>
          <p:cNvPr id="4" name="フッター プレースホルダー 3">
            <a:extLst>
              <a:ext uri="{FF2B5EF4-FFF2-40B4-BE49-F238E27FC236}">
                <a16:creationId xmlns:a16="http://schemas.microsoft.com/office/drawing/2014/main" id="{DBF8F8B9-CCAA-9EAA-9EB4-07EFA92C085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6F956F5-6FC5-367F-1DFB-D094BEDA9ED5}"/>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3693116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6C1D85-6FD3-35BC-E5AD-B02958C3EF6D}"/>
              </a:ext>
            </a:extLst>
          </p:cNvPr>
          <p:cNvSpPr>
            <a:spLocks noGrp="1"/>
          </p:cNvSpPr>
          <p:nvPr>
            <p:ph type="dt" sz="half" idx="10"/>
          </p:nvPr>
        </p:nvSpPr>
        <p:spPr/>
        <p:txBody>
          <a:bodyPr/>
          <a:lstStyle/>
          <a:p>
            <a:fld id="{432EEBF2-4E3B-4FCF-8957-79FFE0CE658B}" type="datetimeFigureOut">
              <a:rPr kumimoji="1" lang="ja-JP" altLang="en-US" smtClean="0"/>
              <a:t>2025/1/10</a:t>
            </a:fld>
            <a:endParaRPr kumimoji="1" lang="ja-JP" altLang="en-US"/>
          </a:p>
        </p:txBody>
      </p:sp>
      <p:sp>
        <p:nvSpPr>
          <p:cNvPr id="3" name="フッター プレースホルダー 2">
            <a:extLst>
              <a:ext uri="{FF2B5EF4-FFF2-40B4-BE49-F238E27FC236}">
                <a16:creationId xmlns:a16="http://schemas.microsoft.com/office/drawing/2014/main" id="{1919EA1C-FCE6-CA3B-5E21-BEAA61205D2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E1AFB4A-1625-2BA3-33C7-7C1360A276F6}"/>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10224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DB675B-3937-A95E-2A38-199F9DD184E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DEA4E4B-804E-517D-F87D-FB394EF1A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B9A9C35-F17D-8E8B-9F95-9CB7603A4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122F3E-5641-1C30-3651-B61923C4AAC3}"/>
              </a:ext>
            </a:extLst>
          </p:cNvPr>
          <p:cNvSpPr>
            <a:spLocks noGrp="1"/>
          </p:cNvSpPr>
          <p:nvPr>
            <p:ph type="dt" sz="half" idx="10"/>
          </p:nvPr>
        </p:nvSpPr>
        <p:spPr/>
        <p:txBody>
          <a:bodyPr/>
          <a:lstStyle/>
          <a:p>
            <a:fld id="{432EEBF2-4E3B-4FCF-8957-79FFE0CE658B}" type="datetimeFigureOut">
              <a:rPr kumimoji="1" lang="ja-JP" altLang="en-US" smtClean="0"/>
              <a:t>2025/1/10</a:t>
            </a:fld>
            <a:endParaRPr kumimoji="1" lang="ja-JP" altLang="en-US"/>
          </a:p>
        </p:txBody>
      </p:sp>
      <p:sp>
        <p:nvSpPr>
          <p:cNvPr id="6" name="フッター プレースホルダー 5">
            <a:extLst>
              <a:ext uri="{FF2B5EF4-FFF2-40B4-BE49-F238E27FC236}">
                <a16:creationId xmlns:a16="http://schemas.microsoft.com/office/drawing/2014/main" id="{E9A824D4-09BA-1949-D471-6C084482C09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3C1BC7B-FFF9-8DF7-A2C3-68B8B37CEAC7}"/>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83686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C4D16-1C96-740D-AF36-356E140B576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E7EE624-1C03-59B1-B58B-5F3DE6EA24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39DD4BF-D7C5-C7A7-28B1-5872D15B33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B248B98-D02E-B676-AB9E-1D125867BD86}"/>
              </a:ext>
            </a:extLst>
          </p:cNvPr>
          <p:cNvSpPr>
            <a:spLocks noGrp="1"/>
          </p:cNvSpPr>
          <p:nvPr>
            <p:ph type="dt" sz="half" idx="10"/>
          </p:nvPr>
        </p:nvSpPr>
        <p:spPr/>
        <p:txBody>
          <a:bodyPr/>
          <a:lstStyle/>
          <a:p>
            <a:fld id="{432EEBF2-4E3B-4FCF-8957-79FFE0CE658B}" type="datetimeFigureOut">
              <a:rPr kumimoji="1" lang="ja-JP" altLang="en-US" smtClean="0"/>
              <a:t>2025/1/10</a:t>
            </a:fld>
            <a:endParaRPr kumimoji="1" lang="ja-JP" altLang="en-US"/>
          </a:p>
        </p:txBody>
      </p:sp>
      <p:sp>
        <p:nvSpPr>
          <p:cNvPr id="6" name="フッター プレースホルダー 5">
            <a:extLst>
              <a:ext uri="{FF2B5EF4-FFF2-40B4-BE49-F238E27FC236}">
                <a16:creationId xmlns:a16="http://schemas.microsoft.com/office/drawing/2014/main" id="{DF77CD58-3BA8-0D94-F0DF-6C1A6AD3822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7C8AA6C-F87D-47A3-A34B-8F6689A39281}"/>
              </a:ext>
            </a:extLst>
          </p:cNvPr>
          <p:cNvSpPr>
            <a:spLocks noGrp="1"/>
          </p:cNvSpPr>
          <p:nvPr>
            <p:ph type="sldNum" sz="quarter" idx="12"/>
          </p:nvPr>
        </p:nvSpPr>
        <p:spPr/>
        <p:txBody>
          <a:body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2514292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7FB0103-EA2A-3C9A-10A0-038AB411F8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ACF47D7-40B3-F472-3723-B265DD815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5A6CF1-3800-51C7-57E4-F42FF9ADB9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EEBF2-4E3B-4FCF-8957-79FFE0CE658B}" type="datetimeFigureOut">
              <a:rPr kumimoji="1" lang="ja-JP" altLang="en-US" smtClean="0"/>
              <a:t>2025/1/10</a:t>
            </a:fld>
            <a:endParaRPr kumimoji="1" lang="ja-JP" altLang="en-US"/>
          </a:p>
        </p:txBody>
      </p:sp>
      <p:sp>
        <p:nvSpPr>
          <p:cNvPr id="5" name="フッター プレースホルダー 4">
            <a:extLst>
              <a:ext uri="{FF2B5EF4-FFF2-40B4-BE49-F238E27FC236}">
                <a16:creationId xmlns:a16="http://schemas.microsoft.com/office/drawing/2014/main" id="{C420D965-17F4-DA37-1402-9C1377869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68635A-F0C8-7760-6078-EB3C6459F3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FB74B-9547-4308-A7A1-7618EDE51777}" type="slidenum">
              <a:rPr kumimoji="1" lang="ja-JP" altLang="en-US" smtClean="0"/>
              <a:t>‹#›</a:t>
            </a:fld>
            <a:endParaRPr kumimoji="1" lang="ja-JP" altLang="en-US"/>
          </a:p>
        </p:txBody>
      </p:sp>
    </p:spTree>
    <p:extLst>
      <p:ext uri="{BB962C8B-B14F-4D97-AF65-F5344CB8AC3E}">
        <p14:creationId xmlns:p14="http://schemas.microsoft.com/office/powerpoint/2010/main" val="709389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CDFFE79-4846-EC9E-1B15-73199C9AF401}"/>
              </a:ext>
            </a:extLst>
          </p:cNvPr>
          <p:cNvSpPr/>
          <p:nvPr/>
        </p:nvSpPr>
        <p:spPr>
          <a:xfrm>
            <a:off x="0" y="0"/>
            <a:ext cx="12192000" cy="5428034"/>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9180B395-703C-A8A0-7224-1D498A79C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392" y="9728"/>
            <a:ext cx="7704590" cy="5428034"/>
          </a:xfrm>
          <a:prstGeom prst="rect">
            <a:avLst/>
          </a:prstGeom>
        </p:spPr>
      </p:pic>
      <p:sp>
        <p:nvSpPr>
          <p:cNvPr id="5" name="テキスト ボックス 4">
            <a:extLst>
              <a:ext uri="{FF2B5EF4-FFF2-40B4-BE49-F238E27FC236}">
                <a16:creationId xmlns:a16="http://schemas.microsoft.com/office/drawing/2014/main" id="{546019C6-571A-F7E3-C460-EEA93033DCFC}"/>
              </a:ext>
            </a:extLst>
          </p:cNvPr>
          <p:cNvSpPr txBox="1"/>
          <p:nvPr/>
        </p:nvSpPr>
        <p:spPr>
          <a:xfrm>
            <a:off x="1942153" y="5605225"/>
            <a:ext cx="8299067" cy="1077218"/>
          </a:xfrm>
          <a:prstGeom prst="rect">
            <a:avLst/>
          </a:prstGeom>
          <a:noFill/>
        </p:spPr>
        <p:txBody>
          <a:bodyPr wrap="none" rtlCol="0">
            <a:spAutoFit/>
          </a:bodyPr>
          <a:lstStyle/>
          <a:p>
            <a:pPr algn="ctr"/>
            <a:r>
              <a:rPr kumimoji="1" lang="ja-JP" altLang="en-US" sz="3200" b="1">
                <a:latin typeface="Yu Gothic UI Semibold" panose="020B0700000000000000" pitchFamily="50" charset="-128"/>
                <a:ea typeface="Yu Gothic UI Semibold" panose="020B0700000000000000" pitchFamily="50" charset="-128"/>
              </a:rPr>
              <a:t>このゲームで</a:t>
            </a:r>
            <a:r>
              <a:rPr lang="ja-JP" altLang="en-US" sz="3200" b="1">
                <a:latin typeface="Yu Gothic UI Semibold" panose="020B0700000000000000" pitchFamily="50" charset="-128"/>
                <a:ea typeface="Yu Gothic UI Semibold" panose="020B0700000000000000" pitchFamily="50" charset="-128"/>
              </a:rPr>
              <a:t>様々なイベント</a:t>
            </a:r>
            <a:r>
              <a:rPr kumimoji="1" lang="ja-JP" altLang="en-US" sz="3200" b="1">
                <a:latin typeface="Yu Gothic UI Semibold" panose="020B0700000000000000" pitchFamily="50" charset="-128"/>
                <a:ea typeface="Yu Gothic UI Semibold" panose="020B0700000000000000" pitchFamily="50" charset="-128"/>
              </a:rPr>
              <a:t>を体験し、将来のリスク</a:t>
            </a:r>
            <a:endParaRPr kumimoji="1" lang="en-US" altLang="ja-JP" sz="3200" b="1">
              <a:latin typeface="Yu Gothic UI Semibold" panose="020B0700000000000000" pitchFamily="50" charset="-128"/>
              <a:ea typeface="Yu Gothic UI Semibold" panose="020B0700000000000000" pitchFamily="50" charset="-128"/>
            </a:endParaRPr>
          </a:p>
          <a:p>
            <a:pPr algn="ctr"/>
            <a:r>
              <a:rPr lang="ja-JP" altLang="en-US" sz="3200" b="1">
                <a:latin typeface="Yu Gothic UI Semibold" panose="020B0700000000000000" pitchFamily="50" charset="-128"/>
                <a:ea typeface="Yu Gothic UI Semibold" panose="020B0700000000000000" pitchFamily="50" charset="-128"/>
              </a:rPr>
              <a:t>について考え、備えてみよう！</a:t>
            </a:r>
            <a:endParaRPr kumimoji="1" lang="en-US" altLang="ja-JP" sz="3200" b="1">
              <a:latin typeface="Yu Gothic UI Semibold" panose="020B0700000000000000" pitchFamily="50" charset="-128"/>
              <a:ea typeface="Yu Gothic UI Semibold" panose="020B0700000000000000" pitchFamily="50" charset="-128"/>
            </a:endParaRPr>
          </a:p>
        </p:txBody>
      </p:sp>
    </p:spTree>
    <p:extLst>
      <p:ext uri="{BB962C8B-B14F-4D97-AF65-F5344CB8AC3E}">
        <p14:creationId xmlns:p14="http://schemas.microsoft.com/office/powerpoint/2010/main" val="67443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3F81B-FFFB-8AE8-FE8E-3E06523DECBE}"/>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69338F5B-82E1-B64B-C267-7A3E4306DE8F}"/>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民間保険の種類</a:t>
            </a:r>
          </a:p>
        </p:txBody>
      </p:sp>
      <p:sp>
        <p:nvSpPr>
          <p:cNvPr id="3" name="正方形/長方形 2">
            <a:extLst>
              <a:ext uri="{FF2B5EF4-FFF2-40B4-BE49-F238E27FC236}">
                <a16:creationId xmlns:a16="http://schemas.microsoft.com/office/drawing/2014/main" id="{046DFECA-7DC1-0779-6318-FDBE9ADDCEFC}"/>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276E72AC-326E-B107-DC1F-5112F9EC7176}"/>
              </a:ext>
            </a:extLst>
          </p:cNvPr>
          <p:cNvGrpSpPr/>
          <p:nvPr/>
        </p:nvGrpSpPr>
        <p:grpSpPr>
          <a:xfrm>
            <a:off x="624165" y="1299803"/>
            <a:ext cx="10943669" cy="1218580"/>
            <a:chOff x="624165" y="1299803"/>
            <a:chExt cx="10943669" cy="1218580"/>
          </a:xfrm>
        </p:grpSpPr>
        <p:sp>
          <p:nvSpPr>
            <p:cNvPr id="7" name="正方形/長方形 6">
              <a:extLst>
                <a:ext uri="{FF2B5EF4-FFF2-40B4-BE49-F238E27FC236}">
                  <a16:creationId xmlns:a16="http://schemas.microsoft.com/office/drawing/2014/main" id="{2FB0C442-59DF-583E-51EF-B466CEA369AC}"/>
                </a:ext>
              </a:extLst>
            </p:cNvPr>
            <p:cNvSpPr/>
            <p:nvPr/>
          </p:nvSpPr>
          <p:spPr>
            <a:xfrm>
              <a:off x="624165" y="1299803"/>
              <a:ext cx="2359632" cy="1218580"/>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3600" b="1">
                  <a:solidFill>
                    <a:schemeClr val="bg1"/>
                  </a:solidFill>
                  <a:latin typeface="Yu Gothic UI Semibold" panose="020B0700000000000000" pitchFamily="50" charset="-128"/>
                  <a:ea typeface="Yu Gothic UI Semibold" panose="020B0700000000000000" pitchFamily="50" charset="-128"/>
                </a:rPr>
                <a:t>火災</a:t>
              </a:r>
              <a:r>
                <a:rPr lang="ja-JP" altLang="en-US" sz="3600" b="1">
                  <a:solidFill>
                    <a:schemeClr val="bg1"/>
                  </a:solidFill>
                  <a:latin typeface="Yu Gothic UI Semibold" panose="020B0700000000000000" pitchFamily="50" charset="-128"/>
                  <a:ea typeface="Yu Gothic UI Semibold" panose="020B0700000000000000" pitchFamily="50" charset="-128"/>
                </a:rPr>
                <a:t>保険</a:t>
              </a:r>
              <a:endParaRPr lang="en-US" altLang="ja-JP" sz="3600" b="1">
                <a:solidFill>
                  <a:schemeClr val="bg1"/>
                </a:solidFill>
                <a:latin typeface="Yu Gothic UI Semibold" panose="020B0700000000000000" pitchFamily="50" charset="-128"/>
                <a:ea typeface="Yu Gothic UI Semibold" panose="020B0700000000000000" pitchFamily="50" charset="-128"/>
              </a:endParaRPr>
            </a:p>
            <a:p>
              <a:pPr algn="ctr"/>
              <a:r>
                <a:rPr kumimoji="1" lang="zh-TW" altLang="en-US" sz="3600" b="1">
                  <a:solidFill>
                    <a:schemeClr val="bg1"/>
                  </a:solidFill>
                  <a:latin typeface="Yu Gothic UI Semibold" panose="020B0700000000000000" pitchFamily="50" charset="-128"/>
                  <a:ea typeface="Yu Gothic UI Semibold" panose="020B0700000000000000" pitchFamily="50" charset="-128"/>
                </a:rPr>
                <a:t>地震保険</a:t>
              </a:r>
            </a:p>
          </p:txBody>
        </p:sp>
        <p:sp>
          <p:nvSpPr>
            <p:cNvPr id="12" name="正方形/長方形 11">
              <a:extLst>
                <a:ext uri="{FF2B5EF4-FFF2-40B4-BE49-F238E27FC236}">
                  <a16:creationId xmlns:a16="http://schemas.microsoft.com/office/drawing/2014/main" id="{2D4EAD9E-AFC5-57E3-E0F8-B1083768C380}"/>
                </a:ext>
              </a:extLst>
            </p:cNvPr>
            <p:cNvSpPr/>
            <p:nvPr/>
          </p:nvSpPr>
          <p:spPr>
            <a:xfrm>
              <a:off x="2983797" y="1299803"/>
              <a:ext cx="8584037" cy="121791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Yu Gothic UI Semibold" panose="020B0700000000000000" pitchFamily="50" charset="-128"/>
                  <a:ea typeface="Yu Gothic UI Semibold" panose="020B0700000000000000" pitchFamily="50" charset="-128"/>
                </a:rPr>
                <a:t>火災保険：火災・風災・水災・盗難などにより「建物」や「家財」に生じた損害に</a:t>
              </a:r>
              <a:endParaRPr kumimoji="1" lang="en-US" altLang="ja-JP" sz="2000" b="1">
                <a:solidFill>
                  <a:schemeClr val="tx1"/>
                </a:solidFill>
                <a:latin typeface="Yu Gothic UI Semibold" panose="020B0700000000000000" pitchFamily="50" charset="-128"/>
                <a:ea typeface="Yu Gothic UI Semibold" panose="020B0700000000000000" pitchFamily="50" charset="-128"/>
              </a:endParaRPr>
            </a:p>
            <a:p>
              <a:r>
                <a:rPr lang="ja-JP" altLang="en-US" sz="2000" b="1">
                  <a:solidFill>
                    <a:schemeClr val="tx1"/>
                  </a:solidFill>
                  <a:latin typeface="Yu Gothic UI Semibold" panose="020B0700000000000000" pitchFamily="50" charset="-128"/>
                  <a:ea typeface="Yu Gothic UI Semibold" panose="020B0700000000000000" pitchFamily="50" charset="-128"/>
                </a:rPr>
                <a:t>　　　　　</a:t>
              </a:r>
              <a:r>
                <a:rPr kumimoji="1" lang="ja-JP" altLang="en-US" sz="2000" b="1">
                  <a:solidFill>
                    <a:schemeClr val="tx1"/>
                  </a:solidFill>
                  <a:latin typeface="Yu Gothic UI Semibold" panose="020B0700000000000000" pitchFamily="50" charset="-128"/>
                  <a:ea typeface="Yu Gothic UI Semibold" panose="020B0700000000000000" pitchFamily="50" charset="-128"/>
                </a:rPr>
                <a:t>備える保険</a:t>
              </a:r>
            </a:p>
            <a:p>
              <a:r>
                <a:rPr kumimoji="1" lang="ja-JP" altLang="en-US" sz="2000" b="1">
                  <a:solidFill>
                    <a:schemeClr val="tx1"/>
                  </a:solidFill>
                  <a:latin typeface="Yu Gothic UI Semibold" panose="020B0700000000000000" pitchFamily="50" charset="-128"/>
                  <a:ea typeface="Yu Gothic UI Semibold" panose="020B0700000000000000" pitchFamily="50" charset="-128"/>
                </a:rPr>
                <a:t>地震保険：地震・噴火、またはこれらによる津波により「建物」や「家財」に生じた</a:t>
              </a:r>
              <a:endParaRPr kumimoji="1" lang="en-US" altLang="ja-JP" sz="2000" b="1">
                <a:solidFill>
                  <a:schemeClr val="tx1"/>
                </a:solidFill>
                <a:latin typeface="Yu Gothic UI Semibold" panose="020B0700000000000000" pitchFamily="50" charset="-128"/>
                <a:ea typeface="Yu Gothic UI Semibold" panose="020B0700000000000000" pitchFamily="50" charset="-128"/>
              </a:endParaRPr>
            </a:p>
            <a:p>
              <a:r>
                <a:rPr lang="ja-JP" altLang="en-US" sz="2000" b="1">
                  <a:solidFill>
                    <a:schemeClr val="tx1"/>
                  </a:solidFill>
                  <a:latin typeface="Yu Gothic UI Semibold" panose="020B0700000000000000" pitchFamily="50" charset="-128"/>
                  <a:ea typeface="Yu Gothic UI Semibold" panose="020B0700000000000000" pitchFamily="50" charset="-128"/>
                </a:rPr>
                <a:t>　　　　　</a:t>
              </a:r>
              <a:r>
                <a:rPr kumimoji="1" lang="ja-JP" altLang="en-US" sz="2000" b="1">
                  <a:solidFill>
                    <a:schemeClr val="tx1"/>
                  </a:solidFill>
                  <a:latin typeface="Yu Gothic UI Semibold" panose="020B0700000000000000" pitchFamily="50" charset="-128"/>
                  <a:ea typeface="Yu Gothic UI Semibold" panose="020B0700000000000000" pitchFamily="50" charset="-128"/>
                </a:rPr>
                <a:t>損害に備える保険</a:t>
              </a:r>
            </a:p>
          </p:txBody>
        </p:sp>
      </p:grpSp>
      <p:grpSp>
        <p:nvGrpSpPr>
          <p:cNvPr id="24" name="グループ化 23">
            <a:extLst>
              <a:ext uri="{FF2B5EF4-FFF2-40B4-BE49-F238E27FC236}">
                <a16:creationId xmlns:a16="http://schemas.microsoft.com/office/drawing/2014/main" id="{910D3FC0-226C-858F-BF6E-39051C39F913}"/>
              </a:ext>
            </a:extLst>
          </p:cNvPr>
          <p:cNvGrpSpPr/>
          <p:nvPr/>
        </p:nvGrpSpPr>
        <p:grpSpPr>
          <a:xfrm>
            <a:off x="624165" y="2629292"/>
            <a:ext cx="10943669" cy="1212132"/>
            <a:chOff x="624165" y="2629292"/>
            <a:chExt cx="10943669" cy="1212132"/>
          </a:xfrm>
        </p:grpSpPr>
        <p:sp>
          <p:nvSpPr>
            <p:cNvPr id="9" name="正方形/長方形 8">
              <a:extLst>
                <a:ext uri="{FF2B5EF4-FFF2-40B4-BE49-F238E27FC236}">
                  <a16:creationId xmlns:a16="http://schemas.microsoft.com/office/drawing/2014/main" id="{C6BFFA43-A9D8-CC71-19C0-BB62D9E75E61}"/>
                </a:ext>
              </a:extLst>
            </p:cNvPr>
            <p:cNvSpPr/>
            <p:nvPr/>
          </p:nvSpPr>
          <p:spPr>
            <a:xfrm>
              <a:off x="624165" y="2629292"/>
              <a:ext cx="2359632" cy="1212130"/>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b="1">
                  <a:latin typeface="Yu Gothic UI Semibold" panose="020B0700000000000000" pitchFamily="50" charset="-128"/>
                  <a:ea typeface="Yu Gothic UI Semibold" panose="020B0700000000000000" pitchFamily="50" charset="-128"/>
                </a:rPr>
                <a:t>自動車保険</a:t>
              </a:r>
            </a:p>
          </p:txBody>
        </p:sp>
        <p:sp>
          <p:nvSpPr>
            <p:cNvPr id="14" name="正方形/長方形 13">
              <a:extLst>
                <a:ext uri="{FF2B5EF4-FFF2-40B4-BE49-F238E27FC236}">
                  <a16:creationId xmlns:a16="http://schemas.microsoft.com/office/drawing/2014/main" id="{7CA3049C-0312-9B59-96CF-A25E804E9DDC}"/>
                </a:ext>
              </a:extLst>
            </p:cNvPr>
            <p:cNvSpPr/>
            <p:nvPr/>
          </p:nvSpPr>
          <p:spPr>
            <a:xfrm>
              <a:off x="2983797" y="2629956"/>
              <a:ext cx="8584037" cy="1211468"/>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Yu Gothic UI Semibold" panose="020B0700000000000000" pitchFamily="50" charset="-128"/>
                  <a:ea typeface="Yu Gothic UI Semibold" panose="020B0700000000000000" pitchFamily="50" charset="-128"/>
                </a:rPr>
                <a:t>車の事故により、他人の身体や財物に損害を与えた場合の賠償責任、自分のケガや車の損害、盗難などに備える保険</a:t>
              </a:r>
            </a:p>
            <a:p>
              <a:r>
                <a:rPr kumimoji="1" lang="en-US" altLang="ja-JP" sz="2000" b="1">
                  <a:solidFill>
                    <a:schemeClr val="tx1"/>
                  </a:solidFill>
                  <a:latin typeface="Yu Gothic UI Semibold" panose="020B0700000000000000" pitchFamily="50" charset="-128"/>
                  <a:ea typeface="Yu Gothic UI Semibold" panose="020B0700000000000000" pitchFamily="50" charset="-128"/>
                </a:rPr>
                <a:t>※</a:t>
              </a:r>
              <a:r>
                <a:rPr kumimoji="1" lang="ja-JP" altLang="en-US" sz="2000" b="1">
                  <a:solidFill>
                    <a:schemeClr val="tx1"/>
                  </a:solidFill>
                  <a:latin typeface="Yu Gothic UI Semibold" panose="020B0700000000000000" pitchFamily="50" charset="-128"/>
                  <a:ea typeface="Yu Gothic UI Semibold" panose="020B0700000000000000" pitchFamily="50" charset="-128"/>
                </a:rPr>
                <a:t>自賠責保険：他人を死傷させた場合の損害を補償し、全ての車に加入義務のある保険</a:t>
              </a:r>
              <a:endParaRPr kumimoji="1" lang="en-US" altLang="ja-JP" sz="2000" b="1">
                <a:solidFill>
                  <a:schemeClr val="tx1"/>
                </a:solidFill>
                <a:latin typeface="Yu Gothic UI Semibold" panose="020B0700000000000000" pitchFamily="50" charset="-128"/>
                <a:ea typeface="Yu Gothic UI Semibold" panose="020B0700000000000000" pitchFamily="50" charset="-128"/>
              </a:endParaRPr>
            </a:p>
          </p:txBody>
        </p:sp>
      </p:grpSp>
      <p:grpSp>
        <p:nvGrpSpPr>
          <p:cNvPr id="25" name="グループ化 24">
            <a:extLst>
              <a:ext uri="{FF2B5EF4-FFF2-40B4-BE49-F238E27FC236}">
                <a16:creationId xmlns:a16="http://schemas.microsoft.com/office/drawing/2014/main" id="{9E4DD39F-17E6-69D0-B1A1-C0F219B72A6E}"/>
              </a:ext>
            </a:extLst>
          </p:cNvPr>
          <p:cNvGrpSpPr/>
          <p:nvPr/>
        </p:nvGrpSpPr>
        <p:grpSpPr>
          <a:xfrm>
            <a:off x="624165" y="3965891"/>
            <a:ext cx="10943669" cy="777254"/>
            <a:chOff x="624165" y="3965891"/>
            <a:chExt cx="10943669" cy="777254"/>
          </a:xfrm>
        </p:grpSpPr>
        <p:sp>
          <p:nvSpPr>
            <p:cNvPr id="11" name="正方形/長方形 10">
              <a:extLst>
                <a:ext uri="{FF2B5EF4-FFF2-40B4-BE49-F238E27FC236}">
                  <a16:creationId xmlns:a16="http://schemas.microsoft.com/office/drawing/2014/main" id="{A22310B9-D517-E7A1-3BD1-F7C05345A676}"/>
                </a:ext>
              </a:extLst>
            </p:cNvPr>
            <p:cNvSpPr/>
            <p:nvPr/>
          </p:nvSpPr>
          <p:spPr>
            <a:xfrm>
              <a:off x="624165" y="3965891"/>
              <a:ext cx="2359632" cy="770806"/>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a:latin typeface="Yu Gothic UI Semibold" panose="020B0700000000000000" pitchFamily="50" charset="-128"/>
                  <a:ea typeface="Yu Gothic UI Semibold" panose="020B0700000000000000" pitchFamily="50" charset="-128"/>
                </a:rPr>
                <a:t>ペット保険</a:t>
              </a:r>
            </a:p>
          </p:txBody>
        </p:sp>
        <p:sp>
          <p:nvSpPr>
            <p:cNvPr id="15" name="正方形/長方形 14">
              <a:extLst>
                <a:ext uri="{FF2B5EF4-FFF2-40B4-BE49-F238E27FC236}">
                  <a16:creationId xmlns:a16="http://schemas.microsoft.com/office/drawing/2014/main" id="{C611B2E6-340A-E039-1D77-CA03F916617C}"/>
                </a:ext>
              </a:extLst>
            </p:cNvPr>
            <p:cNvSpPr/>
            <p:nvPr/>
          </p:nvSpPr>
          <p:spPr>
            <a:xfrm>
              <a:off x="2983797" y="3965893"/>
              <a:ext cx="8584037" cy="77725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Yu Gothic UI Semibold" panose="020B0700000000000000" pitchFamily="50" charset="-128"/>
                  <a:ea typeface="Yu Gothic UI Semibold" panose="020B0700000000000000" pitchFamily="50" charset="-128"/>
                </a:rPr>
                <a:t>ペットの病気やケガの治療費などに備える保険</a:t>
              </a:r>
            </a:p>
          </p:txBody>
        </p:sp>
      </p:grpSp>
      <p:grpSp>
        <p:nvGrpSpPr>
          <p:cNvPr id="26" name="グループ化 25">
            <a:extLst>
              <a:ext uri="{FF2B5EF4-FFF2-40B4-BE49-F238E27FC236}">
                <a16:creationId xmlns:a16="http://schemas.microsoft.com/office/drawing/2014/main" id="{40DF90F6-442E-EDC4-271B-2D02E48EA80A}"/>
              </a:ext>
            </a:extLst>
          </p:cNvPr>
          <p:cNvGrpSpPr/>
          <p:nvPr/>
        </p:nvGrpSpPr>
        <p:grpSpPr>
          <a:xfrm>
            <a:off x="624165" y="4874542"/>
            <a:ext cx="10943669" cy="777457"/>
            <a:chOff x="624165" y="4874542"/>
            <a:chExt cx="10943669" cy="777457"/>
          </a:xfrm>
        </p:grpSpPr>
        <p:sp>
          <p:nvSpPr>
            <p:cNvPr id="13" name="正方形/長方形 12">
              <a:extLst>
                <a:ext uri="{FF2B5EF4-FFF2-40B4-BE49-F238E27FC236}">
                  <a16:creationId xmlns:a16="http://schemas.microsoft.com/office/drawing/2014/main" id="{33A77F97-6A6C-DCA3-2F60-7C049108C1F7}"/>
                </a:ext>
              </a:extLst>
            </p:cNvPr>
            <p:cNvSpPr/>
            <p:nvPr/>
          </p:nvSpPr>
          <p:spPr>
            <a:xfrm>
              <a:off x="624165" y="4874542"/>
              <a:ext cx="2359632" cy="777457"/>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latin typeface="Yu Gothic UI Semibold" panose="020B0700000000000000" pitchFamily="50" charset="-128"/>
                  <a:ea typeface="Yu Gothic UI Semibold" panose="020B0700000000000000" pitchFamily="50" charset="-128"/>
                  <a:cs typeface="Calibri" panose="020F0502020204030204" pitchFamily="34" charset="0"/>
                </a:rPr>
                <a:t>自転車賠償</a:t>
              </a:r>
              <a:endParaRPr kumimoji="1" lang="en-US" altLang="ja-JP" sz="2400" b="1">
                <a:latin typeface="Yu Gothic UI Semibold" panose="020B0700000000000000" pitchFamily="50" charset="-128"/>
                <a:ea typeface="Yu Gothic UI Semibold" panose="020B0700000000000000" pitchFamily="50" charset="-128"/>
                <a:cs typeface="Calibri" panose="020F0502020204030204" pitchFamily="34" charset="0"/>
              </a:endParaRPr>
            </a:p>
            <a:p>
              <a:pPr algn="ctr"/>
              <a:r>
                <a:rPr kumimoji="1" lang="ja-JP" altLang="en-US" sz="2400" b="1">
                  <a:latin typeface="Yu Gothic UI Semibold" panose="020B0700000000000000" pitchFamily="50" charset="-128"/>
                  <a:ea typeface="Yu Gothic UI Semibold" panose="020B0700000000000000" pitchFamily="50" charset="-128"/>
                  <a:cs typeface="Calibri" panose="020F0502020204030204" pitchFamily="34" charset="0"/>
                </a:rPr>
                <a:t>責任保険</a:t>
              </a:r>
            </a:p>
          </p:txBody>
        </p:sp>
        <p:sp>
          <p:nvSpPr>
            <p:cNvPr id="16" name="正方形/長方形 15">
              <a:extLst>
                <a:ext uri="{FF2B5EF4-FFF2-40B4-BE49-F238E27FC236}">
                  <a16:creationId xmlns:a16="http://schemas.microsoft.com/office/drawing/2014/main" id="{7AABF14E-2FCE-7242-0086-BFF613B9404A}"/>
                </a:ext>
              </a:extLst>
            </p:cNvPr>
            <p:cNvSpPr/>
            <p:nvPr/>
          </p:nvSpPr>
          <p:spPr>
            <a:xfrm>
              <a:off x="2983797" y="4874747"/>
              <a:ext cx="8584037" cy="77725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Yu Gothic UI Semibold" panose="020B0700000000000000" pitchFamily="50" charset="-128"/>
                  <a:ea typeface="Yu Gothic UI Semibold" panose="020B0700000000000000" pitchFamily="50" charset="-128"/>
                </a:rPr>
                <a:t>自転車を運転中の事故により、他人の身体や財物に損害を与えた場合の賠償責任に備える保険</a:t>
              </a:r>
              <a:endParaRPr kumimoji="1" lang="ja-JP" altLang="en-US" sz="2000" b="1">
                <a:solidFill>
                  <a:schemeClr val="tx1"/>
                </a:solidFill>
                <a:latin typeface="Yu Gothic UI Semibold" panose="020B0700000000000000" pitchFamily="50" charset="-128"/>
                <a:ea typeface="Yu Gothic UI Semibold" panose="020B0700000000000000" pitchFamily="50" charset="-128"/>
              </a:endParaRPr>
            </a:p>
          </p:txBody>
        </p:sp>
      </p:grpSp>
      <p:grpSp>
        <p:nvGrpSpPr>
          <p:cNvPr id="27" name="グループ化 26">
            <a:extLst>
              <a:ext uri="{FF2B5EF4-FFF2-40B4-BE49-F238E27FC236}">
                <a16:creationId xmlns:a16="http://schemas.microsoft.com/office/drawing/2014/main" id="{F4B69480-28E0-5EEB-4344-C52CC566E010}"/>
              </a:ext>
            </a:extLst>
          </p:cNvPr>
          <p:cNvGrpSpPr/>
          <p:nvPr/>
        </p:nvGrpSpPr>
        <p:grpSpPr>
          <a:xfrm>
            <a:off x="624165" y="5769614"/>
            <a:ext cx="10943669" cy="780356"/>
            <a:chOff x="624165" y="5769614"/>
            <a:chExt cx="10943669" cy="780356"/>
          </a:xfrm>
        </p:grpSpPr>
        <p:sp>
          <p:nvSpPr>
            <p:cNvPr id="4" name="正方形/長方形 3">
              <a:extLst>
                <a:ext uri="{FF2B5EF4-FFF2-40B4-BE49-F238E27FC236}">
                  <a16:creationId xmlns:a16="http://schemas.microsoft.com/office/drawing/2014/main" id="{2A901036-69BB-7EB5-9C09-2408F2B24441}"/>
                </a:ext>
              </a:extLst>
            </p:cNvPr>
            <p:cNvSpPr/>
            <p:nvPr/>
          </p:nvSpPr>
          <p:spPr>
            <a:xfrm>
              <a:off x="624165" y="5769614"/>
              <a:ext cx="2359632" cy="777457"/>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a:latin typeface="Yu Gothic UI Semibold" panose="020B0700000000000000" pitchFamily="50" charset="-128"/>
                  <a:ea typeface="Yu Gothic UI Semibold" panose="020B0700000000000000" pitchFamily="50" charset="-128"/>
                </a:rPr>
                <a:t>海外旅行保険</a:t>
              </a:r>
            </a:p>
          </p:txBody>
        </p:sp>
        <p:sp>
          <p:nvSpPr>
            <p:cNvPr id="5" name="正方形/長方形 4">
              <a:extLst>
                <a:ext uri="{FF2B5EF4-FFF2-40B4-BE49-F238E27FC236}">
                  <a16:creationId xmlns:a16="http://schemas.microsoft.com/office/drawing/2014/main" id="{1BC5F5DF-206B-2199-EEEA-881FAA3D2497}"/>
                </a:ext>
              </a:extLst>
            </p:cNvPr>
            <p:cNvSpPr/>
            <p:nvPr/>
          </p:nvSpPr>
          <p:spPr>
            <a:xfrm>
              <a:off x="2983797" y="5772718"/>
              <a:ext cx="8584037" cy="77725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Yu Gothic UI Semibold" panose="020B0700000000000000" pitchFamily="50" charset="-128"/>
                  <a:ea typeface="Yu Gothic UI Semibold" panose="020B0700000000000000" pitchFamily="50" charset="-128"/>
                </a:rPr>
                <a:t>海外旅行中のケガや病気のほか、賠償責任、身の回り品の盗難、トラブルが発生し、家族が日本から現地に駆けつける際の渡航費用などに備える保険</a:t>
              </a:r>
              <a:endParaRPr kumimoji="1" lang="ja-JP" altLang="en-US" sz="2000" b="1">
                <a:solidFill>
                  <a:schemeClr val="tx1"/>
                </a:solidFill>
                <a:latin typeface="Yu Gothic UI Semibold" panose="020B0700000000000000" pitchFamily="50" charset="-128"/>
                <a:ea typeface="Yu Gothic UI Semibold" panose="020B0700000000000000" pitchFamily="50" charset="-128"/>
              </a:endParaRPr>
            </a:p>
          </p:txBody>
        </p:sp>
      </p:grpSp>
      <p:pic>
        <p:nvPicPr>
          <p:cNvPr id="22" name="図 21">
            <a:extLst>
              <a:ext uri="{FF2B5EF4-FFF2-40B4-BE49-F238E27FC236}">
                <a16:creationId xmlns:a16="http://schemas.microsoft.com/office/drawing/2014/main" id="{390B063A-ABFA-5F54-6622-E82C39755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52430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630CC-BF1B-7C13-76FC-F84CB23BF99A}"/>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6A2A561D-C0C7-497F-C156-34D1C3732A52}"/>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latin typeface="BIZ UDPゴシック" panose="020B0400000000000000" pitchFamily="50" charset="-128"/>
                <a:ea typeface="BIZ UDPゴシック" panose="020B0400000000000000" pitchFamily="50" charset="-128"/>
              </a:rPr>
              <a:t>　</a:t>
            </a:r>
            <a:r>
              <a:rPr lang="ja-JP" altLang="en-US" sz="3600" b="1" dirty="0">
                <a:solidFill>
                  <a:schemeClr val="bg1"/>
                </a:solidFill>
                <a:latin typeface="BIZ UDPゴシック" panose="020B0400000000000000" pitchFamily="50" charset="-128"/>
                <a:ea typeface="BIZ UDPゴシック" panose="020B0400000000000000" pitchFamily="50" charset="-128"/>
              </a:rPr>
              <a:t>カードの説明</a:t>
            </a:r>
            <a:endParaRPr kumimoji="1" lang="ja-JP" altLang="en-US" sz="3600" b="1" dirty="0">
              <a:solidFill>
                <a:schemeClr val="bg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5ABC3909-A51F-2D5D-3C60-C26376F5AFCB}"/>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3C2A65E7-AED3-0930-21FA-AACFC14F9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grpSp>
        <p:nvGrpSpPr>
          <p:cNvPr id="14" name="グループ化 13">
            <a:extLst>
              <a:ext uri="{FF2B5EF4-FFF2-40B4-BE49-F238E27FC236}">
                <a16:creationId xmlns:a16="http://schemas.microsoft.com/office/drawing/2014/main" id="{FD9D5A27-70CC-FB70-BE98-3CDCB2FF9EDF}"/>
              </a:ext>
            </a:extLst>
          </p:cNvPr>
          <p:cNvGrpSpPr/>
          <p:nvPr/>
        </p:nvGrpSpPr>
        <p:grpSpPr>
          <a:xfrm>
            <a:off x="378401" y="1339415"/>
            <a:ext cx="11960576" cy="5349111"/>
            <a:chOff x="378401" y="1339415"/>
            <a:chExt cx="11960576" cy="5349111"/>
          </a:xfrm>
        </p:grpSpPr>
        <p:grpSp>
          <p:nvGrpSpPr>
            <p:cNvPr id="5" name="グループ化 4">
              <a:extLst>
                <a:ext uri="{FF2B5EF4-FFF2-40B4-BE49-F238E27FC236}">
                  <a16:creationId xmlns:a16="http://schemas.microsoft.com/office/drawing/2014/main" id="{AFA0DDC4-010D-CCBF-1267-C390D8B6E512}"/>
                </a:ext>
              </a:extLst>
            </p:cNvPr>
            <p:cNvGrpSpPr/>
            <p:nvPr/>
          </p:nvGrpSpPr>
          <p:grpSpPr>
            <a:xfrm>
              <a:off x="378401" y="1801716"/>
              <a:ext cx="2359215" cy="4886810"/>
              <a:chOff x="378401" y="1801716"/>
              <a:chExt cx="2359215" cy="4886810"/>
            </a:xfrm>
          </p:grpSpPr>
          <p:pic>
            <p:nvPicPr>
              <p:cNvPr id="6" name="図 5">
                <a:extLst>
                  <a:ext uri="{FF2B5EF4-FFF2-40B4-BE49-F238E27FC236}">
                    <a16:creationId xmlns:a16="http://schemas.microsoft.com/office/drawing/2014/main" id="{387FC1B9-C516-D7DD-955E-364EDE6ADE88}"/>
                  </a:ext>
                </a:extLst>
              </p:cNvPr>
              <p:cNvPicPr>
                <a:picLocks noChangeAspect="1"/>
              </p:cNvPicPr>
              <p:nvPr/>
            </p:nvPicPr>
            <p:blipFill>
              <a:blip r:embed="rId4"/>
              <a:stretch>
                <a:fillRect/>
              </a:stretch>
            </p:blipFill>
            <p:spPr>
              <a:xfrm>
                <a:off x="589978" y="1801716"/>
                <a:ext cx="1945279" cy="3301163"/>
              </a:xfrm>
              <a:prstGeom prst="rect">
                <a:avLst/>
              </a:prstGeom>
            </p:spPr>
          </p:pic>
          <p:sp>
            <p:nvSpPr>
              <p:cNvPr id="34" name="テキスト ボックス 33">
                <a:extLst>
                  <a:ext uri="{FF2B5EF4-FFF2-40B4-BE49-F238E27FC236}">
                    <a16:creationId xmlns:a16="http://schemas.microsoft.com/office/drawing/2014/main" id="{EB897686-1951-FB45-88E8-ED53ACFBBD34}"/>
                  </a:ext>
                </a:extLst>
              </p:cNvPr>
              <p:cNvSpPr txBox="1"/>
              <p:nvPr/>
            </p:nvSpPr>
            <p:spPr>
              <a:xfrm>
                <a:off x="378401" y="5088088"/>
                <a:ext cx="2359215" cy="1600438"/>
              </a:xfrm>
              <a:prstGeom prst="rect">
                <a:avLst/>
              </a:prstGeom>
              <a:noFill/>
            </p:spPr>
            <p:txBody>
              <a:bodyPr wrap="square">
                <a:spAutoFit/>
              </a:bodyPr>
              <a:lstStyle/>
              <a:p>
                <a:pPr algn="ctr"/>
                <a:r>
                  <a:rPr kumimoji="1" lang="ja-JP" altLang="en-US" sz="3200" b="1" i="0" u="sng"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イベントカード</a:t>
                </a:r>
                <a:endParaRPr kumimoji="1" lang="en-US" altLang="ja-JP" sz="3200" b="1" i="0" u="sng"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endParaRPr>
              </a:p>
              <a:p>
                <a:pPr algn="ctr"/>
                <a:endParaRPr lang="en-US" altLang="ja-JP" sz="1200" b="1" dirty="0">
                  <a:latin typeface="Yu Gothic UI Semibold" panose="020B0700000000000000" pitchFamily="50" charset="-128"/>
                  <a:ea typeface="Yu Gothic UI Semibold" panose="020B0700000000000000" pitchFamily="50" charset="-128"/>
                </a:endParaRPr>
              </a:p>
              <a:p>
                <a:pPr algn="ctr"/>
                <a:r>
                  <a:rPr lang="en-US" altLang="ja-JP" b="1" dirty="0">
                    <a:latin typeface="Yu Gothic UI Semibold" panose="020B0700000000000000" pitchFamily="50" charset="-128"/>
                    <a:ea typeface="Yu Gothic UI Semibold" panose="020B0700000000000000" pitchFamily="50" charset="-128"/>
                  </a:rPr>
                  <a:t>20</a:t>
                </a:r>
                <a:r>
                  <a:rPr lang="ja-JP" altLang="en-US" b="1" dirty="0">
                    <a:latin typeface="Yu Gothic UI Semibold" panose="020B0700000000000000" pitchFamily="50" charset="-128"/>
                    <a:ea typeface="Yu Gothic UI Semibold" panose="020B0700000000000000" pitchFamily="50" charset="-128"/>
                  </a:rPr>
                  <a:t>代～</a:t>
                </a:r>
                <a:r>
                  <a:rPr lang="en-US" altLang="ja-JP" b="1" dirty="0">
                    <a:latin typeface="Yu Gothic UI Semibold" panose="020B0700000000000000" pitchFamily="50" charset="-128"/>
                    <a:ea typeface="Yu Gothic UI Semibold" panose="020B0700000000000000" pitchFamily="50" charset="-128"/>
                  </a:rPr>
                  <a:t>70</a:t>
                </a:r>
                <a:r>
                  <a:rPr lang="ja-JP" altLang="en-US" b="1" dirty="0">
                    <a:latin typeface="Yu Gothic UI Semibold" panose="020B0700000000000000" pitchFamily="50" charset="-128"/>
                    <a:ea typeface="Yu Gothic UI Semibold" panose="020B0700000000000000" pitchFamily="50" charset="-128"/>
                  </a:rPr>
                  <a:t>代まで人生で起こりうるさまざまなリスクが書かれたカード。</a:t>
                </a:r>
              </a:p>
            </p:txBody>
          </p:sp>
        </p:grpSp>
        <p:grpSp>
          <p:nvGrpSpPr>
            <p:cNvPr id="7" name="グループ化 6">
              <a:extLst>
                <a:ext uri="{FF2B5EF4-FFF2-40B4-BE49-F238E27FC236}">
                  <a16:creationId xmlns:a16="http://schemas.microsoft.com/office/drawing/2014/main" id="{3829D197-0556-2FDD-8585-32B42E5B9D44}"/>
                </a:ext>
              </a:extLst>
            </p:cNvPr>
            <p:cNvGrpSpPr/>
            <p:nvPr/>
          </p:nvGrpSpPr>
          <p:grpSpPr>
            <a:xfrm>
              <a:off x="4543952" y="1813271"/>
              <a:ext cx="2217236" cy="4875255"/>
              <a:chOff x="4543952" y="1813271"/>
              <a:chExt cx="2217236" cy="4875255"/>
            </a:xfrm>
          </p:grpSpPr>
          <p:pic>
            <p:nvPicPr>
              <p:cNvPr id="13" name="図 12">
                <a:extLst>
                  <a:ext uri="{FF2B5EF4-FFF2-40B4-BE49-F238E27FC236}">
                    <a16:creationId xmlns:a16="http://schemas.microsoft.com/office/drawing/2014/main" id="{9EF63DC0-BDB6-724C-8E05-C7867A9C2E06}"/>
                  </a:ext>
                </a:extLst>
              </p:cNvPr>
              <p:cNvPicPr>
                <a:picLocks noChangeAspect="1"/>
              </p:cNvPicPr>
              <p:nvPr/>
            </p:nvPicPr>
            <p:blipFill>
              <a:blip r:embed="rId5"/>
              <a:stretch>
                <a:fillRect/>
              </a:stretch>
            </p:blipFill>
            <p:spPr>
              <a:xfrm>
                <a:off x="4675977" y="1813271"/>
                <a:ext cx="1956133" cy="3289610"/>
              </a:xfrm>
              <a:prstGeom prst="rect">
                <a:avLst/>
              </a:prstGeom>
            </p:spPr>
          </p:pic>
          <p:sp>
            <p:nvSpPr>
              <p:cNvPr id="35" name="テキスト ボックス 34">
                <a:extLst>
                  <a:ext uri="{FF2B5EF4-FFF2-40B4-BE49-F238E27FC236}">
                    <a16:creationId xmlns:a16="http://schemas.microsoft.com/office/drawing/2014/main" id="{9D0DEBAC-1429-FBC2-86B8-5B539F58239C}"/>
                  </a:ext>
                </a:extLst>
              </p:cNvPr>
              <p:cNvSpPr txBox="1"/>
              <p:nvPr/>
            </p:nvSpPr>
            <p:spPr>
              <a:xfrm>
                <a:off x="4543952" y="5088088"/>
                <a:ext cx="2217236" cy="1600438"/>
              </a:xfrm>
              <a:prstGeom prst="rect">
                <a:avLst/>
              </a:prstGeom>
              <a:noFill/>
            </p:spPr>
            <p:txBody>
              <a:bodyPr wrap="square">
                <a:spAutoFit/>
              </a:bodyPr>
              <a:lstStyle/>
              <a:p>
                <a:pPr algn="ctr"/>
                <a:r>
                  <a:rPr kumimoji="1" lang="ja-JP" altLang="en-US" sz="3200" b="1" i="0" u="sng"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安心カー</a:t>
                </a:r>
                <a:r>
                  <a:rPr lang="ja-JP" altLang="en-US" sz="3200" b="1" u="sng" dirty="0">
                    <a:latin typeface="Yu Gothic UI Semibold" panose="020B0700000000000000" pitchFamily="50" charset="-128"/>
                    <a:ea typeface="Yu Gothic UI Semibold" panose="020B0700000000000000" pitchFamily="50" charset="-128"/>
                  </a:rPr>
                  <a:t>ド</a:t>
                </a:r>
                <a:endParaRPr lang="en-US" altLang="ja-JP" sz="3200" b="1" u="sng" dirty="0">
                  <a:latin typeface="Yu Gothic UI Semibold" panose="020B0700000000000000" pitchFamily="50" charset="-128"/>
                  <a:ea typeface="Yu Gothic UI Semibold" panose="020B0700000000000000" pitchFamily="50" charset="-128"/>
                </a:endParaRPr>
              </a:p>
              <a:p>
                <a:pPr algn="ctr"/>
                <a:endParaRPr lang="en-US" altLang="ja-JP" sz="1200" b="1" dirty="0">
                  <a:latin typeface="Yu Gothic UI Semibold" panose="020B0700000000000000" pitchFamily="50" charset="-128"/>
                  <a:ea typeface="Yu Gothic UI Semibold" panose="020B0700000000000000" pitchFamily="50" charset="-128"/>
                </a:endParaRPr>
              </a:p>
              <a:p>
                <a:pPr algn="ctr"/>
                <a:r>
                  <a:rPr lang="ja-JP" altLang="en-US" b="1" dirty="0">
                    <a:latin typeface="Yu Gothic UI Semibold" panose="020B0700000000000000" pitchFamily="50" charset="-128"/>
                    <a:ea typeface="Yu Gothic UI Semibold" panose="020B0700000000000000" pitchFamily="50" charset="-128"/>
                  </a:rPr>
                  <a:t>さまざまなリスクに備えるために必要な保険が書かれたカード。</a:t>
                </a:r>
              </a:p>
            </p:txBody>
          </p:sp>
        </p:grpSp>
        <p:grpSp>
          <p:nvGrpSpPr>
            <p:cNvPr id="8" name="グループ化 7">
              <a:extLst>
                <a:ext uri="{FF2B5EF4-FFF2-40B4-BE49-F238E27FC236}">
                  <a16:creationId xmlns:a16="http://schemas.microsoft.com/office/drawing/2014/main" id="{9FF1FFB6-F6D2-406E-C042-EE0D53CD6EC2}"/>
                </a:ext>
              </a:extLst>
            </p:cNvPr>
            <p:cNvGrpSpPr/>
            <p:nvPr/>
          </p:nvGrpSpPr>
          <p:grpSpPr>
            <a:xfrm>
              <a:off x="8315280" y="1813981"/>
              <a:ext cx="2359214" cy="4597546"/>
              <a:chOff x="8315280" y="1813981"/>
              <a:chExt cx="2359214" cy="4597546"/>
            </a:xfrm>
          </p:grpSpPr>
          <p:pic>
            <p:nvPicPr>
              <p:cNvPr id="9" name="図 8">
                <a:extLst>
                  <a:ext uri="{FF2B5EF4-FFF2-40B4-BE49-F238E27FC236}">
                    <a16:creationId xmlns:a16="http://schemas.microsoft.com/office/drawing/2014/main" id="{50B2AA5F-EEAF-430C-AACA-6D8F1531FFF3}"/>
                  </a:ext>
                </a:extLst>
              </p:cNvPr>
              <p:cNvPicPr>
                <a:picLocks noChangeAspect="1"/>
              </p:cNvPicPr>
              <p:nvPr/>
            </p:nvPicPr>
            <p:blipFill>
              <a:blip r:embed="rId6"/>
              <a:stretch>
                <a:fillRect/>
              </a:stretch>
            </p:blipFill>
            <p:spPr>
              <a:xfrm>
                <a:off x="8500999" y="1813981"/>
                <a:ext cx="1966528" cy="3276631"/>
              </a:xfrm>
              <a:prstGeom prst="rect">
                <a:avLst/>
              </a:prstGeom>
            </p:spPr>
          </p:pic>
          <p:sp>
            <p:nvSpPr>
              <p:cNvPr id="36" name="テキスト ボックス 35">
                <a:extLst>
                  <a:ext uri="{FF2B5EF4-FFF2-40B4-BE49-F238E27FC236}">
                    <a16:creationId xmlns:a16="http://schemas.microsoft.com/office/drawing/2014/main" id="{5E10EF38-9078-6494-C8F7-08EB7DA2D61F}"/>
                  </a:ext>
                </a:extLst>
              </p:cNvPr>
              <p:cNvSpPr txBox="1"/>
              <p:nvPr/>
            </p:nvSpPr>
            <p:spPr>
              <a:xfrm>
                <a:off x="8315280" y="5088088"/>
                <a:ext cx="2359214" cy="1323439"/>
              </a:xfrm>
              <a:prstGeom prst="rect">
                <a:avLst/>
              </a:prstGeom>
              <a:noFill/>
            </p:spPr>
            <p:txBody>
              <a:bodyPr wrap="square">
                <a:spAutoFit/>
              </a:bodyPr>
              <a:lstStyle/>
              <a:p>
                <a:pPr algn="ctr"/>
                <a:r>
                  <a:rPr kumimoji="1" lang="ja-JP" altLang="en-US" sz="3200" b="1" i="0" u="sng"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ボーナスカード</a:t>
                </a:r>
                <a:endParaRPr kumimoji="1" lang="en-US" altLang="ja-JP" sz="3200" b="1" i="0" u="sng"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endParaRPr>
              </a:p>
              <a:p>
                <a:pPr algn="ctr"/>
                <a:endParaRPr lang="en-US" altLang="ja-JP" sz="1200" b="1" dirty="0">
                  <a:latin typeface="Yu Gothic UI Semibold" panose="020B0700000000000000" pitchFamily="50" charset="-128"/>
                  <a:ea typeface="Yu Gothic UI Semibold" panose="020B0700000000000000" pitchFamily="50" charset="-128"/>
                </a:endParaRPr>
              </a:p>
              <a:p>
                <a:pPr algn="ctr"/>
                <a:r>
                  <a:rPr lang="ja-JP" altLang="en-US" b="1" dirty="0">
                    <a:latin typeface="Yu Gothic UI Semibold" panose="020B0700000000000000" pitchFamily="50" charset="-128"/>
                    <a:ea typeface="Yu Gothic UI Semibold" panose="020B0700000000000000" pitchFamily="50" charset="-128"/>
                  </a:rPr>
                  <a:t>所持金が増える</a:t>
                </a:r>
                <a:endParaRPr lang="en-US" altLang="ja-JP" b="1" dirty="0">
                  <a:latin typeface="Yu Gothic UI Semibold" panose="020B0700000000000000" pitchFamily="50" charset="-128"/>
                  <a:ea typeface="Yu Gothic UI Semibold" panose="020B0700000000000000" pitchFamily="50" charset="-128"/>
                </a:endParaRPr>
              </a:p>
              <a:p>
                <a:pPr algn="ctr"/>
                <a:r>
                  <a:rPr lang="ja-JP" altLang="en-US" b="1" dirty="0">
                    <a:latin typeface="Yu Gothic UI Semibold" panose="020B0700000000000000" pitchFamily="50" charset="-128"/>
                    <a:ea typeface="Yu Gothic UI Semibold" panose="020B0700000000000000" pitchFamily="50" charset="-128"/>
                  </a:rPr>
                  <a:t>うれしいカード。</a:t>
                </a:r>
              </a:p>
            </p:txBody>
          </p:sp>
        </p:grpSp>
        <p:sp>
          <p:nvSpPr>
            <p:cNvPr id="37" name="テキスト ボックス 36">
              <a:extLst>
                <a:ext uri="{FF2B5EF4-FFF2-40B4-BE49-F238E27FC236}">
                  <a16:creationId xmlns:a16="http://schemas.microsoft.com/office/drawing/2014/main" id="{E644D082-77FF-C861-A6EB-711975228A89}"/>
                </a:ext>
              </a:extLst>
            </p:cNvPr>
            <p:cNvSpPr txBox="1"/>
            <p:nvPr/>
          </p:nvSpPr>
          <p:spPr>
            <a:xfrm>
              <a:off x="607906" y="1351606"/>
              <a:ext cx="1945279" cy="461665"/>
            </a:xfrm>
            <a:prstGeom prst="rect">
              <a:avLst/>
            </a:prstGeom>
            <a:noFill/>
          </p:spPr>
          <p:txBody>
            <a:bodyPr wrap="square">
              <a:spAutoFit/>
            </a:bodyPr>
            <a:lstStyle/>
            <a:p>
              <a:pPr algn="ctr"/>
              <a:r>
                <a:rPr kumimoji="1" lang="ja-JP" altLang="en-US" sz="2400" b="1" i="0" u="none"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表面</a:t>
              </a:r>
              <a:endParaRPr lang="ja-JP" altLang="en-US" sz="1200" dirty="0">
                <a:latin typeface="Yu Gothic UI Semibold" panose="020B0700000000000000" pitchFamily="50" charset="-128"/>
                <a:ea typeface="Yu Gothic UI Semibold" panose="020B0700000000000000" pitchFamily="50" charset="-128"/>
              </a:endParaRPr>
            </a:p>
          </p:txBody>
        </p:sp>
        <p:sp>
          <p:nvSpPr>
            <p:cNvPr id="38" name="テキスト ボックス 37">
              <a:extLst>
                <a:ext uri="{FF2B5EF4-FFF2-40B4-BE49-F238E27FC236}">
                  <a16:creationId xmlns:a16="http://schemas.microsoft.com/office/drawing/2014/main" id="{0BBB9CE8-1905-E292-FC6D-31950A520ED6}"/>
                </a:ext>
              </a:extLst>
            </p:cNvPr>
            <p:cNvSpPr txBox="1"/>
            <p:nvPr/>
          </p:nvSpPr>
          <p:spPr>
            <a:xfrm>
              <a:off x="4686831" y="1339415"/>
              <a:ext cx="1945279" cy="461665"/>
            </a:xfrm>
            <a:prstGeom prst="rect">
              <a:avLst/>
            </a:prstGeom>
            <a:noFill/>
          </p:spPr>
          <p:txBody>
            <a:bodyPr wrap="square">
              <a:spAutoFit/>
            </a:bodyPr>
            <a:lstStyle/>
            <a:p>
              <a:pPr algn="ctr"/>
              <a:r>
                <a:rPr kumimoji="1" lang="ja-JP" altLang="en-US" sz="2400" b="1" i="0" u="none"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表面</a:t>
              </a:r>
              <a:endParaRPr lang="ja-JP" altLang="en-US" sz="1200" dirty="0">
                <a:latin typeface="Yu Gothic UI Semibold" panose="020B0700000000000000" pitchFamily="50" charset="-128"/>
                <a:ea typeface="Yu Gothic UI Semibold" panose="020B0700000000000000" pitchFamily="50" charset="-128"/>
              </a:endParaRPr>
            </a:p>
          </p:txBody>
        </p:sp>
        <p:sp>
          <p:nvSpPr>
            <p:cNvPr id="39" name="テキスト ボックス 38">
              <a:extLst>
                <a:ext uri="{FF2B5EF4-FFF2-40B4-BE49-F238E27FC236}">
                  <a16:creationId xmlns:a16="http://schemas.microsoft.com/office/drawing/2014/main" id="{10C784BF-BB06-2AB4-C2F2-11F3D75E236B}"/>
                </a:ext>
              </a:extLst>
            </p:cNvPr>
            <p:cNvSpPr txBox="1"/>
            <p:nvPr/>
          </p:nvSpPr>
          <p:spPr>
            <a:xfrm>
              <a:off x="8511623" y="1342039"/>
              <a:ext cx="1945279" cy="461665"/>
            </a:xfrm>
            <a:prstGeom prst="rect">
              <a:avLst/>
            </a:prstGeom>
            <a:noFill/>
          </p:spPr>
          <p:txBody>
            <a:bodyPr wrap="square">
              <a:spAutoFit/>
            </a:bodyPr>
            <a:lstStyle/>
            <a:p>
              <a:pPr algn="ctr"/>
              <a:r>
                <a:rPr kumimoji="1" lang="ja-JP" altLang="en-US" sz="2400" b="1" i="0" u="none"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表面</a:t>
              </a:r>
              <a:endParaRPr lang="ja-JP" altLang="en-US" sz="1200" dirty="0">
                <a:latin typeface="Yu Gothic UI Semibold" panose="020B0700000000000000" pitchFamily="50" charset="-128"/>
                <a:ea typeface="Yu Gothic UI Semibold" panose="020B0700000000000000" pitchFamily="50" charset="-128"/>
              </a:endParaRPr>
            </a:p>
          </p:txBody>
        </p:sp>
        <p:grpSp>
          <p:nvGrpSpPr>
            <p:cNvPr id="12" name="グループ化 11">
              <a:extLst>
                <a:ext uri="{FF2B5EF4-FFF2-40B4-BE49-F238E27FC236}">
                  <a16:creationId xmlns:a16="http://schemas.microsoft.com/office/drawing/2014/main" id="{DDEE5646-4A95-70A2-20C7-E35D7C6D2346}"/>
                </a:ext>
              </a:extLst>
            </p:cNvPr>
            <p:cNvGrpSpPr/>
            <p:nvPr/>
          </p:nvGrpSpPr>
          <p:grpSpPr>
            <a:xfrm>
              <a:off x="2610834" y="3950263"/>
              <a:ext cx="9728143" cy="2500163"/>
              <a:chOff x="2610834" y="3950263"/>
              <a:chExt cx="9728143" cy="2500163"/>
            </a:xfrm>
          </p:grpSpPr>
          <p:pic>
            <p:nvPicPr>
              <p:cNvPr id="23" name="図 22">
                <a:extLst>
                  <a:ext uri="{FF2B5EF4-FFF2-40B4-BE49-F238E27FC236}">
                    <a16:creationId xmlns:a16="http://schemas.microsoft.com/office/drawing/2014/main" id="{409A588C-0234-41C9-5CAC-94E155D4AD7F}"/>
                  </a:ext>
                </a:extLst>
              </p:cNvPr>
              <p:cNvPicPr>
                <a:picLocks noChangeAspect="1"/>
              </p:cNvPicPr>
              <p:nvPr/>
            </p:nvPicPr>
            <p:blipFill>
              <a:blip r:embed="rId7"/>
              <a:stretch>
                <a:fillRect/>
              </a:stretch>
            </p:blipFill>
            <p:spPr>
              <a:xfrm>
                <a:off x="10743453" y="4274566"/>
                <a:ext cx="1245770" cy="2161249"/>
              </a:xfrm>
              <a:prstGeom prst="rect">
                <a:avLst/>
              </a:prstGeom>
              <a:ln>
                <a:solidFill>
                  <a:schemeClr val="bg1">
                    <a:lumMod val="50000"/>
                  </a:schemeClr>
                </a:solidFill>
              </a:ln>
            </p:spPr>
          </p:pic>
          <p:pic>
            <p:nvPicPr>
              <p:cNvPr id="27" name="図 26">
                <a:extLst>
                  <a:ext uri="{FF2B5EF4-FFF2-40B4-BE49-F238E27FC236}">
                    <a16:creationId xmlns:a16="http://schemas.microsoft.com/office/drawing/2014/main" id="{6EAF87D5-955E-9D4A-F096-A6BA013D8CD5}"/>
                  </a:ext>
                </a:extLst>
              </p:cNvPr>
              <p:cNvPicPr>
                <a:picLocks noChangeAspect="1"/>
              </p:cNvPicPr>
              <p:nvPr/>
            </p:nvPicPr>
            <p:blipFill>
              <a:blip r:embed="rId8"/>
              <a:stretch>
                <a:fillRect/>
              </a:stretch>
            </p:blipFill>
            <p:spPr>
              <a:xfrm>
                <a:off x="2958894" y="4257198"/>
                <a:ext cx="1245771" cy="2139016"/>
              </a:xfrm>
              <a:prstGeom prst="rect">
                <a:avLst/>
              </a:prstGeom>
            </p:spPr>
          </p:pic>
          <p:sp>
            <p:nvSpPr>
              <p:cNvPr id="40" name="テキスト ボックス 39">
                <a:extLst>
                  <a:ext uri="{FF2B5EF4-FFF2-40B4-BE49-F238E27FC236}">
                    <a16:creationId xmlns:a16="http://schemas.microsoft.com/office/drawing/2014/main" id="{0D3B5A16-FA9C-2A62-5647-39A62B915DA9}"/>
                  </a:ext>
                </a:extLst>
              </p:cNvPr>
              <p:cNvSpPr txBox="1"/>
              <p:nvPr/>
            </p:nvSpPr>
            <p:spPr>
              <a:xfrm>
                <a:off x="2610834" y="3950263"/>
                <a:ext cx="1945279" cy="338554"/>
              </a:xfrm>
              <a:prstGeom prst="rect">
                <a:avLst/>
              </a:prstGeom>
              <a:noFill/>
            </p:spPr>
            <p:txBody>
              <a:bodyPr wrap="square">
                <a:spAutoFit/>
              </a:bodyPr>
              <a:lstStyle/>
              <a:p>
                <a:pPr algn="ctr"/>
                <a:r>
                  <a:rPr kumimoji="1" lang="ja-JP" altLang="en-US" sz="1600" b="1" i="0" u="none"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裏面の一例</a:t>
                </a:r>
                <a:endParaRPr lang="ja-JP" altLang="en-US" sz="1000" dirty="0">
                  <a:latin typeface="Yu Gothic UI Semibold" panose="020B0700000000000000" pitchFamily="50" charset="-128"/>
                  <a:ea typeface="Yu Gothic UI Semibold" panose="020B0700000000000000" pitchFamily="50" charset="-128"/>
                </a:endParaRPr>
              </a:p>
            </p:txBody>
          </p:sp>
          <p:grpSp>
            <p:nvGrpSpPr>
              <p:cNvPr id="11" name="グループ化 10">
                <a:extLst>
                  <a:ext uri="{FF2B5EF4-FFF2-40B4-BE49-F238E27FC236}">
                    <a16:creationId xmlns:a16="http://schemas.microsoft.com/office/drawing/2014/main" id="{A6D15A4D-0A83-E193-4497-9FFEBA391D50}"/>
                  </a:ext>
                </a:extLst>
              </p:cNvPr>
              <p:cNvGrpSpPr/>
              <p:nvPr/>
            </p:nvGrpSpPr>
            <p:grpSpPr>
              <a:xfrm>
                <a:off x="6437205" y="3950263"/>
                <a:ext cx="1945279" cy="2500163"/>
                <a:chOff x="6437205" y="3950263"/>
                <a:chExt cx="1945279" cy="2500163"/>
              </a:xfrm>
            </p:grpSpPr>
            <p:pic>
              <p:nvPicPr>
                <p:cNvPr id="4" name="図 3">
                  <a:extLst>
                    <a:ext uri="{FF2B5EF4-FFF2-40B4-BE49-F238E27FC236}">
                      <a16:creationId xmlns:a16="http://schemas.microsoft.com/office/drawing/2014/main" id="{2E0CB0A1-F412-98B9-CD41-DF1A9A111698}"/>
                    </a:ext>
                  </a:extLst>
                </p:cNvPr>
                <p:cNvPicPr>
                  <a:picLocks noChangeAspect="1"/>
                </p:cNvPicPr>
                <p:nvPr/>
              </p:nvPicPr>
              <p:blipFill>
                <a:blip r:embed="rId9"/>
                <a:stretch>
                  <a:fillRect/>
                </a:stretch>
              </p:blipFill>
              <p:spPr>
                <a:xfrm>
                  <a:off x="6785158" y="4308072"/>
                  <a:ext cx="1249375" cy="2142354"/>
                </a:xfrm>
                <a:prstGeom prst="rect">
                  <a:avLst/>
                </a:prstGeom>
                <a:ln>
                  <a:solidFill>
                    <a:schemeClr val="tx1"/>
                  </a:solidFill>
                </a:ln>
              </p:spPr>
            </p:pic>
            <p:sp>
              <p:nvSpPr>
                <p:cNvPr id="41" name="テキスト ボックス 40">
                  <a:extLst>
                    <a:ext uri="{FF2B5EF4-FFF2-40B4-BE49-F238E27FC236}">
                      <a16:creationId xmlns:a16="http://schemas.microsoft.com/office/drawing/2014/main" id="{B34759C7-21C9-A4E3-D7C7-B316E3238D73}"/>
                    </a:ext>
                  </a:extLst>
                </p:cNvPr>
                <p:cNvSpPr txBox="1"/>
                <p:nvPr/>
              </p:nvSpPr>
              <p:spPr>
                <a:xfrm>
                  <a:off x="6437205" y="3950263"/>
                  <a:ext cx="1945279" cy="338554"/>
                </a:xfrm>
                <a:prstGeom prst="rect">
                  <a:avLst/>
                </a:prstGeom>
                <a:noFill/>
              </p:spPr>
              <p:txBody>
                <a:bodyPr wrap="square">
                  <a:spAutoFit/>
                </a:bodyPr>
                <a:lstStyle/>
                <a:p>
                  <a:pPr algn="ctr"/>
                  <a:r>
                    <a:rPr kumimoji="1" lang="ja-JP" altLang="en-US" sz="1600" b="1" i="0" u="none"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裏面の一例</a:t>
                  </a:r>
                  <a:endParaRPr lang="ja-JP" altLang="en-US" sz="1000" dirty="0">
                    <a:latin typeface="Yu Gothic UI Semibold" panose="020B0700000000000000" pitchFamily="50" charset="-128"/>
                    <a:ea typeface="Yu Gothic UI Semibold" panose="020B0700000000000000" pitchFamily="50" charset="-128"/>
                  </a:endParaRPr>
                </a:p>
              </p:txBody>
            </p:sp>
          </p:grpSp>
          <p:sp>
            <p:nvSpPr>
              <p:cNvPr id="42" name="テキスト ボックス 41">
                <a:extLst>
                  <a:ext uri="{FF2B5EF4-FFF2-40B4-BE49-F238E27FC236}">
                    <a16:creationId xmlns:a16="http://schemas.microsoft.com/office/drawing/2014/main" id="{C11039EC-B6EF-EFE9-E5E4-873FBEF08470}"/>
                  </a:ext>
                </a:extLst>
              </p:cNvPr>
              <p:cNvSpPr txBox="1"/>
              <p:nvPr/>
            </p:nvSpPr>
            <p:spPr>
              <a:xfrm>
                <a:off x="10393698" y="3950263"/>
                <a:ext cx="1945279" cy="338554"/>
              </a:xfrm>
              <a:prstGeom prst="rect">
                <a:avLst/>
              </a:prstGeom>
              <a:noFill/>
            </p:spPr>
            <p:txBody>
              <a:bodyPr wrap="square">
                <a:spAutoFit/>
              </a:bodyPr>
              <a:lstStyle/>
              <a:p>
                <a:pPr algn="ctr"/>
                <a:r>
                  <a:rPr kumimoji="1" lang="ja-JP" altLang="en-US" sz="1600" b="1" i="0" u="none" strike="noStrike" kern="1200" cap="none" spc="0" normalizeH="0" baseline="0" noProof="0" dirty="0">
                    <a:ln>
                      <a:noFill/>
                    </a:ln>
                    <a:effectLst/>
                    <a:uLnTx/>
                    <a:uFillTx/>
                    <a:latin typeface="Yu Gothic UI Semibold" panose="020B0700000000000000" pitchFamily="50" charset="-128"/>
                    <a:ea typeface="Yu Gothic UI Semibold" panose="020B0700000000000000" pitchFamily="50" charset="-128"/>
                  </a:rPr>
                  <a:t>裏面の一例</a:t>
                </a:r>
                <a:endParaRPr lang="ja-JP" altLang="en-US" sz="1000" dirty="0">
                  <a:latin typeface="Yu Gothic UI Semibold" panose="020B0700000000000000" pitchFamily="50" charset="-128"/>
                  <a:ea typeface="Yu Gothic UI Semibold" panose="020B0700000000000000" pitchFamily="50" charset="-128"/>
                </a:endParaRPr>
              </a:p>
            </p:txBody>
          </p:sp>
        </p:grpSp>
      </p:grpSp>
    </p:spTree>
    <p:extLst>
      <p:ext uri="{BB962C8B-B14F-4D97-AF65-F5344CB8AC3E}">
        <p14:creationId xmlns:p14="http://schemas.microsoft.com/office/powerpoint/2010/main" val="2220547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6843F-7504-8E77-8F20-E60E0128A5CD}"/>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090C5803-89E9-E3A6-C6C5-F7107680DCB6}"/>
              </a:ext>
            </a:extLst>
          </p:cNvPr>
          <p:cNvSpPr/>
          <p:nvPr/>
        </p:nvSpPr>
        <p:spPr>
          <a:xfrm>
            <a:off x="0" y="0"/>
            <a:ext cx="12192000" cy="868681"/>
          </a:xfrm>
          <a:prstGeom prst="rect">
            <a:avLst/>
          </a:prstGeom>
          <a:solidFill>
            <a:srgbClr val="B18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dirty="0">
                <a:solidFill>
                  <a:schemeClr val="bg1"/>
                </a:solidFill>
                <a:latin typeface="BIZ UDPゴシック" panose="020B0400000000000000" pitchFamily="50" charset="-128"/>
                <a:ea typeface="BIZ UDPゴシック" panose="020B0400000000000000" pitchFamily="50" charset="-128"/>
              </a:rPr>
              <a:t>　ゲームの流れ①</a:t>
            </a:r>
          </a:p>
        </p:txBody>
      </p:sp>
      <p:sp>
        <p:nvSpPr>
          <p:cNvPr id="3" name="正方形/長方形 2">
            <a:extLst>
              <a:ext uri="{FF2B5EF4-FFF2-40B4-BE49-F238E27FC236}">
                <a16:creationId xmlns:a16="http://schemas.microsoft.com/office/drawing/2014/main" id="{8D6603CE-7BAE-75DF-6316-23BB24295FEC}"/>
              </a:ext>
            </a:extLst>
          </p:cNvPr>
          <p:cNvSpPr/>
          <p:nvPr/>
        </p:nvSpPr>
        <p:spPr>
          <a:xfrm>
            <a:off x="0" y="6696222"/>
            <a:ext cx="12192000" cy="161778"/>
          </a:xfrm>
          <a:prstGeom prst="rect">
            <a:avLst/>
          </a:prstGeom>
          <a:solidFill>
            <a:srgbClr val="B18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15EC346-16AF-F816-5CCC-7115BF6C2242}"/>
              </a:ext>
            </a:extLst>
          </p:cNvPr>
          <p:cNvSpPr/>
          <p:nvPr/>
        </p:nvSpPr>
        <p:spPr>
          <a:xfrm>
            <a:off x="891535" y="1309322"/>
            <a:ext cx="10062503" cy="898132"/>
          </a:xfrm>
          <a:prstGeom prst="rect">
            <a:avLst/>
          </a:prstGeom>
          <a:solidFill>
            <a:schemeClr val="bg1"/>
          </a:solidFill>
          <a:ln w="28575">
            <a:solidFill>
              <a:srgbClr val="B18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latin typeface="Yu Gothic UI Semibold" panose="020B0700000000000000" pitchFamily="50" charset="-128"/>
                <a:ea typeface="Yu Gothic UI Semibold" panose="020B0700000000000000" pitchFamily="50" charset="-128"/>
              </a:rPr>
              <a:t>❶ゲームは</a:t>
            </a:r>
            <a:r>
              <a:rPr kumimoji="1" lang="en-US" altLang="ja-JP" sz="2800" b="1" dirty="0">
                <a:solidFill>
                  <a:schemeClr val="tx1"/>
                </a:solidFill>
                <a:latin typeface="Yu Gothic UI Semibold" panose="020B0700000000000000" pitchFamily="50" charset="-128"/>
                <a:ea typeface="Yu Gothic UI Semibold" panose="020B0700000000000000" pitchFamily="50" charset="-128"/>
              </a:rPr>
              <a:t>2</a:t>
            </a:r>
            <a:r>
              <a:rPr kumimoji="1" lang="ja-JP" altLang="en-US" sz="2800" b="1" dirty="0">
                <a:solidFill>
                  <a:schemeClr val="tx1"/>
                </a:solidFill>
                <a:latin typeface="Yu Gothic UI Semibold" panose="020B0700000000000000" pitchFamily="50" charset="-128"/>
                <a:ea typeface="Yu Gothic UI Semibold" panose="020B0700000000000000" pitchFamily="50" charset="-128"/>
              </a:rPr>
              <a:t>～</a:t>
            </a:r>
            <a:r>
              <a:rPr kumimoji="1" lang="en-US" altLang="ja-JP" sz="2800" b="1" dirty="0">
                <a:solidFill>
                  <a:schemeClr val="tx1"/>
                </a:solidFill>
                <a:latin typeface="Yu Gothic UI Semibold" panose="020B0700000000000000" pitchFamily="50" charset="-128"/>
                <a:ea typeface="Yu Gothic UI Semibold" panose="020B0700000000000000" pitchFamily="50" charset="-128"/>
              </a:rPr>
              <a:t>7</a:t>
            </a:r>
            <a:r>
              <a:rPr kumimoji="1" lang="ja-JP" altLang="en-US" sz="2800" b="1" dirty="0">
                <a:solidFill>
                  <a:schemeClr val="tx1"/>
                </a:solidFill>
                <a:latin typeface="Yu Gothic UI Semibold" panose="020B0700000000000000" pitchFamily="50" charset="-128"/>
                <a:ea typeface="Yu Gothic UI Semibold" panose="020B0700000000000000" pitchFamily="50" charset="-128"/>
              </a:rPr>
              <a:t>人で行います。</a:t>
            </a:r>
          </a:p>
        </p:txBody>
      </p:sp>
      <p:sp>
        <p:nvSpPr>
          <p:cNvPr id="8" name="正方形/長方形 7">
            <a:extLst>
              <a:ext uri="{FF2B5EF4-FFF2-40B4-BE49-F238E27FC236}">
                <a16:creationId xmlns:a16="http://schemas.microsoft.com/office/drawing/2014/main" id="{4990098D-141E-DE0E-6745-A5C3376BF81B}"/>
              </a:ext>
            </a:extLst>
          </p:cNvPr>
          <p:cNvSpPr/>
          <p:nvPr/>
        </p:nvSpPr>
        <p:spPr>
          <a:xfrm>
            <a:off x="891535" y="2503672"/>
            <a:ext cx="10062503" cy="898132"/>
          </a:xfrm>
          <a:prstGeom prst="rect">
            <a:avLst/>
          </a:prstGeom>
          <a:solidFill>
            <a:schemeClr val="bg1"/>
          </a:solidFill>
          <a:ln w="28575">
            <a:solidFill>
              <a:srgbClr val="B18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latin typeface="Yu Gothic UI Semibold" panose="020B0700000000000000" pitchFamily="50" charset="-128"/>
                <a:ea typeface="Yu Gothic UI Semibold" panose="020B0700000000000000" pitchFamily="50" charset="-128"/>
              </a:rPr>
              <a:t>❷</a:t>
            </a:r>
            <a:r>
              <a:rPr kumimoji="1" lang="ja-JP" altLang="en-US" sz="2800" b="1"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rPr>
              <a:t>ワークシート「ゲームをする前に考えてみよう」に自分の考えと</a:t>
            </a:r>
            <a:endParaRPr kumimoji="1" lang="en-US" altLang="ja-JP" sz="2800" b="1"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endParaRPr>
          </a:p>
          <a:p>
            <a:r>
              <a:rPr kumimoji="1" lang="ja-JP" altLang="en-US" sz="2800" b="1" i="0" u="none" strike="noStrike" kern="120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rPr>
              <a:t>　その理由を記入します。</a:t>
            </a:r>
            <a:endParaRPr kumimoji="1" lang="ja-JP" altLang="en-US" sz="2800" b="1" dirty="0">
              <a:solidFill>
                <a:schemeClr val="tx1"/>
              </a:solidFill>
              <a:latin typeface="Yu Gothic UI Semibold" panose="020B0700000000000000" pitchFamily="50" charset="-128"/>
              <a:ea typeface="Yu Gothic UI Semibold" panose="020B0700000000000000" pitchFamily="50" charset="-128"/>
            </a:endParaRPr>
          </a:p>
        </p:txBody>
      </p:sp>
      <p:sp>
        <p:nvSpPr>
          <p:cNvPr id="9" name="正方形/長方形 8">
            <a:extLst>
              <a:ext uri="{FF2B5EF4-FFF2-40B4-BE49-F238E27FC236}">
                <a16:creationId xmlns:a16="http://schemas.microsoft.com/office/drawing/2014/main" id="{F43A733A-3DE6-D058-8E1B-15DCD5E0E8B4}"/>
              </a:ext>
            </a:extLst>
          </p:cNvPr>
          <p:cNvSpPr/>
          <p:nvPr/>
        </p:nvSpPr>
        <p:spPr>
          <a:xfrm>
            <a:off x="891534" y="3663705"/>
            <a:ext cx="10062503" cy="898132"/>
          </a:xfrm>
          <a:prstGeom prst="rect">
            <a:avLst/>
          </a:prstGeom>
          <a:solidFill>
            <a:schemeClr val="bg1"/>
          </a:solidFill>
          <a:ln w="28575">
            <a:solidFill>
              <a:srgbClr val="B18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latin typeface="Yu Gothic UI Semibold" panose="020B0700000000000000" pitchFamily="50" charset="-128"/>
                <a:ea typeface="Yu Gothic UI Semibold" panose="020B0700000000000000" pitchFamily="50" charset="-128"/>
              </a:rPr>
              <a:t>❸</a:t>
            </a:r>
            <a:r>
              <a:rPr lang="ja-JP" altLang="en-US" sz="2800" b="1" dirty="0">
                <a:solidFill>
                  <a:schemeClr val="tx1"/>
                </a:solidFill>
                <a:latin typeface="Yu Gothic UI Semibold" panose="020B0700000000000000" pitchFamily="50" charset="-128"/>
                <a:ea typeface="Yu Gothic UI Semibold" panose="020B0700000000000000" pitchFamily="50" charset="-128"/>
              </a:rPr>
              <a:t>各</a:t>
            </a:r>
            <a:r>
              <a:rPr kumimoji="1" lang="ja-JP" altLang="en-US" sz="2800" b="1" dirty="0">
                <a:solidFill>
                  <a:schemeClr val="tx1"/>
                </a:solidFill>
                <a:latin typeface="Yu Gothic UI Semibold" panose="020B0700000000000000" pitchFamily="50" charset="-128"/>
                <a:ea typeface="Yu Gothic UI Semibold" panose="020B0700000000000000" pitchFamily="50" charset="-128"/>
              </a:rPr>
              <a:t>プレイヤーは預貯金</a:t>
            </a:r>
            <a:r>
              <a:rPr kumimoji="1" lang="en-US" altLang="ja-JP" sz="2800" b="1" dirty="0">
                <a:solidFill>
                  <a:schemeClr val="tx1"/>
                </a:solidFill>
                <a:latin typeface="Yu Gothic UI Semibold" panose="020B0700000000000000" pitchFamily="50" charset="-128"/>
                <a:ea typeface="Yu Gothic UI Semibold" panose="020B0700000000000000" pitchFamily="50" charset="-128"/>
              </a:rPr>
              <a:t>100</a:t>
            </a:r>
            <a:r>
              <a:rPr kumimoji="1" lang="ja-JP" altLang="en-US" sz="2800" b="1" dirty="0">
                <a:solidFill>
                  <a:schemeClr val="tx1"/>
                </a:solidFill>
                <a:latin typeface="Yu Gothic UI Semibold" panose="020B0700000000000000" pitchFamily="50" charset="-128"/>
                <a:ea typeface="Yu Gothic UI Semibold" panose="020B0700000000000000" pitchFamily="50" charset="-128"/>
              </a:rPr>
              <a:t>万円からゲームを開始します。</a:t>
            </a:r>
          </a:p>
        </p:txBody>
      </p:sp>
      <p:sp>
        <p:nvSpPr>
          <p:cNvPr id="14" name="正方形/長方形 13">
            <a:extLst>
              <a:ext uri="{FF2B5EF4-FFF2-40B4-BE49-F238E27FC236}">
                <a16:creationId xmlns:a16="http://schemas.microsoft.com/office/drawing/2014/main" id="{BC365D0C-59DF-AA88-4335-1769922C7801}"/>
              </a:ext>
            </a:extLst>
          </p:cNvPr>
          <p:cNvSpPr/>
          <p:nvPr/>
        </p:nvSpPr>
        <p:spPr>
          <a:xfrm>
            <a:off x="891537" y="4872762"/>
            <a:ext cx="10062503" cy="898132"/>
          </a:xfrm>
          <a:prstGeom prst="rect">
            <a:avLst/>
          </a:prstGeom>
          <a:noFill/>
          <a:ln w="28575">
            <a:solidFill>
              <a:srgbClr val="B18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latin typeface="Yu Gothic UI Semibold" panose="020B0700000000000000" pitchFamily="50" charset="-128"/>
                <a:ea typeface="Yu Gothic UI Semibold" panose="020B0700000000000000" pitchFamily="50" charset="-128"/>
              </a:rPr>
              <a:t>❹カードの配置は次のようになります。</a:t>
            </a:r>
            <a:endParaRPr kumimoji="1" lang="ja-JP" altLang="en-US" sz="2000" b="1" dirty="0">
              <a:solidFill>
                <a:schemeClr val="tx1"/>
              </a:solidFill>
              <a:latin typeface="Yu Gothic UI Semibold" panose="020B0700000000000000" pitchFamily="50" charset="-128"/>
              <a:ea typeface="Yu Gothic UI Semibold" panose="020B0700000000000000" pitchFamily="50" charset="-128"/>
            </a:endParaRPr>
          </a:p>
        </p:txBody>
      </p:sp>
      <p:pic>
        <p:nvPicPr>
          <p:cNvPr id="15" name="図 14">
            <a:extLst>
              <a:ext uri="{FF2B5EF4-FFF2-40B4-BE49-F238E27FC236}">
                <a16:creationId xmlns:a16="http://schemas.microsoft.com/office/drawing/2014/main" id="{0F5EFFAC-A904-946A-7871-A68058C1D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2715786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7EA52CB-BCAD-3CE2-CD3D-F8D302DA0207}"/>
              </a:ext>
            </a:extLst>
          </p:cNvPr>
          <p:cNvPicPr>
            <a:picLocks noChangeAspect="1"/>
          </p:cNvPicPr>
          <p:nvPr/>
        </p:nvPicPr>
        <p:blipFill>
          <a:blip r:embed="rId3"/>
          <a:stretch>
            <a:fillRect/>
          </a:stretch>
        </p:blipFill>
        <p:spPr>
          <a:xfrm>
            <a:off x="209460" y="1371572"/>
            <a:ext cx="6804079" cy="4795997"/>
          </a:xfrm>
          <a:prstGeom prst="rect">
            <a:avLst/>
          </a:prstGeom>
        </p:spPr>
      </p:pic>
      <p:sp>
        <p:nvSpPr>
          <p:cNvPr id="52" name="テキスト ボックス 51">
            <a:extLst>
              <a:ext uri="{FF2B5EF4-FFF2-40B4-BE49-F238E27FC236}">
                <a16:creationId xmlns:a16="http://schemas.microsoft.com/office/drawing/2014/main" id="{ACD705B5-94A8-23B0-661C-895E19C31979}"/>
              </a:ext>
            </a:extLst>
          </p:cNvPr>
          <p:cNvSpPr txBox="1"/>
          <p:nvPr/>
        </p:nvSpPr>
        <p:spPr>
          <a:xfrm>
            <a:off x="146413" y="6422174"/>
            <a:ext cx="1555027" cy="338554"/>
          </a:xfrm>
          <a:prstGeom prst="rect">
            <a:avLst/>
          </a:prstGeom>
          <a:noFill/>
        </p:spPr>
        <p:txBody>
          <a:bodyPr wrap="square" rtlCol="0">
            <a:spAutoFit/>
          </a:bodyPr>
          <a:lstStyle/>
          <a:p>
            <a:r>
              <a:rPr lang="ja-JP" altLang="en-US" sz="1600">
                <a:latin typeface="Yu Gothic UI Semibold" panose="020B0700000000000000" pitchFamily="50" charset="-128"/>
                <a:ea typeface="Yu Gothic UI Semibold" panose="020B0700000000000000" pitchFamily="50" charset="-128"/>
              </a:rPr>
              <a:t>プレイマット</a:t>
            </a:r>
            <a:endParaRPr kumimoji="1" lang="ja-JP" altLang="en-US" sz="1600">
              <a:latin typeface="Yu Gothic UI Semibold" panose="020B0700000000000000" pitchFamily="50" charset="-128"/>
              <a:ea typeface="Yu Gothic UI Semibold" panose="020B0700000000000000" pitchFamily="50" charset="-128"/>
            </a:endParaRPr>
          </a:p>
        </p:txBody>
      </p:sp>
      <p:cxnSp>
        <p:nvCxnSpPr>
          <p:cNvPr id="54" name="直線コネクタ 53">
            <a:extLst>
              <a:ext uri="{FF2B5EF4-FFF2-40B4-BE49-F238E27FC236}">
                <a16:creationId xmlns:a16="http://schemas.microsoft.com/office/drawing/2014/main" id="{017686BD-F116-EB30-DE8F-04C3B7B3DDA2}"/>
              </a:ext>
            </a:extLst>
          </p:cNvPr>
          <p:cNvCxnSpPr>
            <a:cxnSpLocks/>
          </p:cNvCxnSpPr>
          <p:nvPr/>
        </p:nvCxnSpPr>
        <p:spPr>
          <a:xfrm>
            <a:off x="642551" y="6025047"/>
            <a:ext cx="0" cy="391092"/>
          </a:xfrm>
          <a:prstGeom prst="line">
            <a:avLst/>
          </a:prstGeom>
          <a:ln w="28575">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60" name="グループ化 59">
            <a:extLst>
              <a:ext uri="{FF2B5EF4-FFF2-40B4-BE49-F238E27FC236}">
                <a16:creationId xmlns:a16="http://schemas.microsoft.com/office/drawing/2014/main" id="{BA7D4EEC-FD08-3FD3-92E5-50A920A316C9}"/>
              </a:ext>
            </a:extLst>
          </p:cNvPr>
          <p:cNvGrpSpPr/>
          <p:nvPr/>
        </p:nvGrpSpPr>
        <p:grpSpPr>
          <a:xfrm>
            <a:off x="851553" y="4173412"/>
            <a:ext cx="6332074" cy="2045725"/>
            <a:chOff x="2900613" y="3396381"/>
            <a:chExt cx="7371713" cy="2381604"/>
          </a:xfrm>
        </p:grpSpPr>
        <p:grpSp>
          <p:nvGrpSpPr>
            <p:cNvPr id="41" name="グループ化 40">
              <a:extLst>
                <a:ext uri="{FF2B5EF4-FFF2-40B4-BE49-F238E27FC236}">
                  <a16:creationId xmlns:a16="http://schemas.microsoft.com/office/drawing/2014/main" id="{49B924BA-C809-798B-DF17-FB34AA3EAE82}"/>
                </a:ext>
              </a:extLst>
            </p:cNvPr>
            <p:cNvGrpSpPr/>
            <p:nvPr/>
          </p:nvGrpSpPr>
          <p:grpSpPr>
            <a:xfrm>
              <a:off x="2900613" y="3396381"/>
              <a:ext cx="6390774" cy="1651000"/>
              <a:chOff x="2900613" y="3878981"/>
              <a:chExt cx="6390774" cy="1651000"/>
            </a:xfrm>
          </p:grpSpPr>
          <p:grpSp>
            <p:nvGrpSpPr>
              <p:cNvPr id="40" name="グループ化 39">
                <a:extLst>
                  <a:ext uri="{FF2B5EF4-FFF2-40B4-BE49-F238E27FC236}">
                    <a16:creationId xmlns:a16="http://schemas.microsoft.com/office/drawing/2014/main" id="{97111EFB-34A6-578B-317A-C30272833720}"/>
                  </a:ext>
                </a:extLst>
              </p:cNvPr>
              <p:cNvGrpSpPr/>
              <p:nvPr/>
            </p:nvGrpSpPr>
            <p:grpSpPr>
              <a:xfrm>
                <a:off x="2900613" y="3878981"/>
                <a:ext cx="1333500" cy="1651000"/>
                <a:chOff x="2900613" y="3878981"/>
                <a:chExt cx="1333500" cy="1651000"/>
              </a:xfrm>
            </p:grpSpPr>
            <p:sp>
              <p:nvSpPr>
                <p:cNvPr id="9" name="四角形: 角を丸くする 8">
                  <a:extLst>
                    <a:ext uri="{FF2B5EF4-FFF2-40B4-BE49-F238E27FC236}">
                      <a16:creationId xmlns:a16="http://schemas.microsoft.com/office/drawing/2014/main" id="{84B844E6-E892-2AEC-B25D-F27F30790787}"/>
                    </a:ext>
                  </a:extLst>
                </p:cNvPr>
                <p:cNvSpPr/>
                <p:nvPr/>
              </p:nvSpPr>
              <p:spPr>
                <a:xfrm>
                  <a:off x="3110163" y="3878981"/>
                  <a:ext cx="914400" cy="1651000"/>
                </a:xfrm>
                <a:prstGeom prst="roundRect">
                  <a:avLst/>
                </a:prstGeom>
                <a:no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35" name="テキスト ボックス 34">
                  <a:extLst>
                    <a:ext uri="{FF2B5EF4-FFF2-40B4-BE49-F238E27FC236}">
                      <a16:creationId xmlns:a16="http://schemas.microsoft.com/office/drawing/2014/main" id="{017718B3-84ED-F1CA-5D25-9EA4556879FB}"/>
                    </a:ext>
                  </a:extLst>
                </p:cNvPr>
                <p:cNvSpPr txBox="1"/>
                <p:nvPr/>
              </p:nvSpPr>
              <p:spPr>
                <a:xfrm>
                  <a:off x="2900613" y="3943848"/>
                  <a:ext cx="1333500" cy="1074927"/>
                </a:xfrm>
                <a:prstGeom prst="rect">
                  <a:avLst/>
                </a:prstGeom>
                <a:noFill/>
              </p:spPr>
              <p:txBody>
                <a:bodyPr wrap="square" rtlCol="0">
                  <a:spAutoFit/>
                </a:bodyPr>
                <a:lstStyle/>
                <a:p>
                  <a:pPr algn="ctr"/>
                  <a:r>
                    <a:rPr lang="en-US" altLang="ja-JP">
                      <a:latin typeface="Yu Gothic UI Semibold" panose="020B0700000000000000" pitchFamily="50" charset="-128"/>
                      <a:ea typeface="Yu Gothic UI Semibold" panose="020B0700000000000000" pitchFamily="50" charset="-128"/>
                    </a:rPr>
                    <a:t>20</a:t>
                  </a:r>
                  <a:r>
                    <a:rPr lang="ja-JP" altLang="en-US">
                      <a:latin typeface="Yu Gothic UI Semibold" panose="020B0700000000000000" pitchFamily="50" charset="-128"/>
                      <a:ea typeface="Yu Gothic UI Semibold" panose="020B0700000000000000" pitchFamily="50" charset="-128"/>
                    </a:rPr>
                    <a:t>代</a:t>
                  </a:r>
                  <a:endParaRPr lang="en-US" altLang="ja-JP">
                    <a:latin typeface="Yu Gothic UI Semibold" panose="020B0700000000000000" pitchFamily="50" charset="-128"/>
                    <a:ea typeface="Yu Gothic UI Semibold" panose="020B0700000000000000" pitchFamily="50" charset="-128"/>
                  </a:endParaRPr>
                </a:p>
                <a:p>
                  <a:pPr algn="ctr"/>
                  <a:r>
                    <a:rPr lang="ja-JP" altLang="en-US">
                      <a:latin typeface="Yu Gothic UI Semibold" panose="020B0700000000000000" pitchFamily="50" charset="-128"/>
                      <a:ea typeface="Yu Gothic UI Semibold" panose="020B0700000000000000" pitchFamily="50" charset="-128"/>
                    </a:rPr>
                    <a:t>ボーナス</a:t>
                  </a:r>
                  <a:r>
                    <a:rPr kumimoji="1" lang="ja-JP" altLang="en-US">
                      <a:latin typeface="Yu Gothic UI Semibold" panose="020B0700000000000000" pitchFamily="50" charset="-128"/>
                      <a:ea typeface="Yu Gothic UI Semibold" panose="020B0700000000000000" pitchFamily="50" charset="-128"/>
                    </a:rPr>
                    <a:t>カード</a:t>
                  </a:r>
                </a:p>
              </p:txBody>
            </p:sp>
          </p:grpSp>
          <p:grpSp>
            <p:nvGrpSpPr>
              <p:cNvPr id="39" name="グループ化 38">
                <a:extLst>
                  <a:ext uri="{FF2B5EF4-FFF2-40B4-BE49-F238E27FC236}">
                    <a16:creationId xmlns:a16="http://schemas.microsoft.com/office/drawing/2014/main" id="{22496156-4FE9-6E0E-8A52-835EC705CDD9}"/>
                  </a:ext>
                </a:extLst>
              </p:cNvPr>
              <p:cNvGrpSpPr/>
              <p:nvPr/>
            </p:nvGrpSpPr>
            <p:grpSpPr>
              <a:xfrm>
                <a:off x="5440074" y="3878981"/>
                <a:ext cx="1333500" cy="1651000"/>
                <a:chOff x="5440074" y="3878981"/>
                <a:chExt cx="1333500" cy="1651000"/>
              </a:xfrm>
            </p:grpSpPr>
            <p:sp>
              <p:nvSpPr>
                <p:cNvPr id="11" name="四角形: 角を丸くする 10">
                  <a:extLst>
                    <a:ext uri="{FF2B5EF4-FFF2-40B4-BE49-F238E27FC236}">
                      <a16:creationId xmlns:a16="http://schemas.microsoft.com/office/drawing/2014/main" id="{81CA767A-44A5-C625-93EE-05924BD82396}"/>
                    </a:ext>
                  </a:extLst>
                </p:cNvPr>
                <p:cNvSpPr/>
                <p:nvPr/>
              </p:nvSpPr>
              <p:spPr>
                <a:xfrm>
                  <a:off x="5638800" y="3878981"/>
                  <a:ext cx="914400" cy="1651000"/>
                </a:xfrm>
                <a:prstGeom prst="roundRect">
                  <a:avLst/>
                </a:prstGeom>
                <a:no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36" name="テキスト ボックス 35">
                  <a:extLst>
                    <a:ext uri="{FF2B5EF4-FFF2-40B4-BE49-F238E27FC236}">
                      <a16:creationId xmlns:a16="http://schemas.microsoft.com/office/drawing/2014/main" id="{360D87BD-EC4E-1962-89FD-BC4B62434EEF}"/>
                    </a:ext>
                  </a:extLst>
                </p:cNvPr>
                <p:cNvSpPr txBox="1"/>
                <p:nvPr/>
              </p:nvSpPr>
              <p:spPr>
                <a:xfrm>
                  <a:off x="5440074" y="3966047"/>
                  <a:ext cx="1333500" cy="1074927"/>
                </a:xfrm>
                <a:prstGeom prst="rect">
                  <a:avLst/>
                </a:prstGeom>
                <a:noFill/>
              </p:spPr>
              <p:txBody>
                <a:bodyPr wrap="square" rtlCol="0">
                  <a:spAutoFit/>
                </a:bodyPr>
                <a:lstStyle/>
                <a:p>
                  <a:pPr algn="ctr"/>
                  <a:r>
                    <a:rPr lang="en-US" altLang="ja-JP">
                      <a:latin typeface="Yu Gothic UI Semibold" panose="020B0700000000000000" pitchFamily="50" charset="-128"/>
                      <a:ea typeface="Yu Gothic UI Semibold" panose="020B0700000000000000" pitchFamily="50" charset="-128"/>
                    </a:rPr>
                    <a:t>40</a:t>
                  </a:r>
                  <a:r>
                    <a:rPr lang="ja-JP" altLang="en-US">
                      <a:latin typeface="Yu Gothic UI Semibold" panose="020B0700000000000000" pitchFamily="50" charset="-128"/>
                      <a:ea typeface="Yu Gothic UI Semibold" panose="020B0700000000000000" pitchFamily="50" charset="-128"/>
                    </a:rPr>
                    <a:t>代</a:t>
                  </a:r>
                  <a:endParaRPr lang="en-US" altLang="ja-JP">
                    <a:latin typeface="Yu Gothic UI Semibold" panose="020B0700000000000000" pitchFamily="50" charset="-128"/>
                    <a:ea typeface="Yu Gothic UI Semibold" panose="020B0700000000000000" pitchFamily="50" charset="-128"/>
                  </a:endParaRPr>
                </a:p>
                <a:p>
                  <a:pPr algn="ctr"/>
                  <a:r>
                    <a:rPr lang="ja-JP" altLang="en-US">
                      <a:latin typeface="Yu Gothic UI Semibold" panose="020B0700000000000000" pitchFamily="50" charset="-128"/>
                      <a:ea typeface="Yu Gothic UI Semibold" panose="020B0700000000000000" pitchFamily="50" charset="-128"/>
                    </a:rPr>
                    <a:t>ボーナス</a:t>
                  </a:r>
                  <a:r>
                    <a:rPr kumimoji="1" lang="ja-JP" altLang="en-US">
                      <a:latin typeface="Yu Gothic UI Semibold" panose="020B0700000000000000" pitchFamily="50" charset="-128"/>
                      <a:ea typeface="Yu Gothic UI Semibold" panose="020B0700000000000000" pitchFamily="50" charset="-128"/>
                    </a:rPr>
                    <a:t>カード</a:t>
                  </a:r>
                </a:p>
              </p:txBody>
            </p:sp>
          </p:grpSp>
          <p:grpSp>
            <p:nvGrpSpPr>
              <p:cNvPr id="38" name="グループ化 37">
                <a:extLst>
                  <a:ext uri="{FF2B5EF4-FFF2-40B4-BE49-F238E27FC236}">
                    <a16:creationId xmlns:a16="http://schemas.microsoft.com/office/drawing/2014/main" id="{4FB02DD5-2859-AF24-5B6A-69BC7FA6E48C}"/>
                  </a:ext>
                </a:extLst>
              </p:cNvPr>
              <p:cNvGrpSpPr/>
              <p:nvPr/>
            </p:nvGrpSpPr>
            <p:grpSpPr>
              <a:xfrm>
                <a:off x="7957887" y="3878981"/>
                <a:ext cx="1333500" cy="1651000"/>
                <a:chOff x="7957887" y="3878981"/>
                <a:chExt cx="1333500" cy="1651000"/>
              </a:xfrm>
            </p:grpSpPr>
            <p:sp>
              <p:nvSpPr>
                <p:cNvPr id="14" name="四角形: 角を丸くする 13">
                  <a:extLst>
                    <a:ext uri="{FF2B5EF4-FFF2-40B4-BE49-F238E27FC236}">
                      <a16:creationId xmlns:a16="http://schemas.microsoft.com/office/drawing/2014/main" id="{92C2308D-10E0-4F15-D0EC-7197DFA1144F}"/>
                    </a:ext>
                  </a:extLst>
                </p:cNvPr>
                <p:cNvSpPr/>
                <p:nvPr/>
              </p:nvSpPr>
              <p:spPr>
                <a:xfrm>
                  <a:off x="8167437" y="3878981"/>
                  <a:ext cx="914400" cy="1651000"/>
                </a:xfrm>
                <a:prstGeom prst="roundRect">
                  <a:avLst/>
                </a:prstGeom>
                <a:no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37" name="テキスト ボックス 36">
                  <a:extLst>
                    <a:ext uri="{FF2B5EF4-FFF2-40B4-BE49-F238E27FC236}">
                      <a16:creationId xmlns:a16="http://schemas.microsoft.com/office/drawing/2014/main" id="{9668685A-E26D-6FB7-909F-6787EA45C171}"/>
                    </a:ext>
                  </a:extLst>
                </p:cNvPr>
                <p:cNvSpPr txBox="1"/>
                <p:nvPr/>
              </p:nvSpPr>
              <p:spPr>
                <a:xfrm>
                  <a:off x="7957887" y="3943848"/>
                  <a:ext cx="1333500" cy="1074927"/>
                </a:xfrm>
                <a:prstGeom prst="rect">
                  <a:avLst/>
                </a:prstGeom>
                <a:noFill/>
              </p:spPr>
              <p:txBody>
                <a:bodyPr wrap="square" rtlCol="0">
                  <a:spAutoFit/>
                </a:bodyPr>
                <a:lstStyle/>
                <a:p>
                  <a:pPr algn="ctr"/>
                  <a:r>
                    <a:rPr lang="en-US" altLang="ja-JP">
                      <a:latin typeface="Yu Gothic UI Semibold" panose="020B0700000000000000" pitchFamily="50" charset="-128"/>
                      <a:ea typeface="Yu Gothic UI Semibold" panose="020B0700000000000000" pitchFamily="50" charset="-128"/>
                    </a:rPr>
                    <a:t>60</a:t>
                  </a:r>
                  <a:r>
                    <a:rPr lang="ja-JP" altLang="en-US">
                      <a:latin typeface="Yu Gothic UI Semibold" panose="020B0700000000000000" pitchFamily="50" charset="-128"/>
                      <a:ea typeface="Yu Gothic UI Semibold" panose="020B0700000000000000" pitchFamily="50" charset="-128"/>
                    </a:rPr>
                    <a:t>代</a:t>
                  </a:r>
                  <a:endParaRPr lang="en-US" altLang="ja-JP">
                    <a:latin typeface="Yu Gothic UI Semibold" panose="020B0700000000000000" pitchFamily="50" charset="-128"/>
                    <a:ea typeface="Yu Gothic UI Semibold" panose="020B0700000000000000" pitchFamily="50" charset="-128"/>
                  </a:endParaRPr>
                </a:p>
                <a:p>
                  <a:pPr algn="ctr"/>
                  <a:r>
                    <a:rPr lang="ja-JP" altLang="en-US">
                      <a:latin typeface="Yu Gothic UI Semibold" panose="020B0700000000000000" pitchFamily="50" charset="-128"/>
                      <a:ea typeface="Yu Gothic UI Semibold" panose="020B0700000000000000" pitchFamily="50" charset="-128"/>
                    </a:rPr>
                    <a:t>ボーナス</a:t>
                  </a:r>
                  <a:r>
                    <a:rPr kumimoji="1" lang="ja-JP" altLang="en-US">
                      <a:latin typeface="Yu Gothic UI Semibold" panose="020B0700000000000000" pitchFamily="50" charset="-128"/>
                      <a:ea typeface="Yu Gothic UI Semibold" panose="020B0700000000000000" pitchFamily="50" charset="-128"/>
                    </a:rPr>
                    <a:t>カード</a:t>
                  </a:r>
                </a:p>
              </p:txBody>
            </p:sp>
          </p:grpSp>
        </p:grpSp>
        <p:sp>
          <p:nvSpPr>
            <p:cNvPr id="59" name="テキスト ボックス 58">
              <a:extLst>
                <a:ext uri="{FF2B5EF4-FFF2-40B4-BE49-F238E27FC236}">
                  <a16:creationId xmlns:a16="http://schemas.microsoft.com/office/drawing/2014/main" id="{F24A1C62-CC0F-6611-18D3-4C75DF8F9BD8}"/>
                </a:ext>
              </a:extLst>
            </p:cNvPr>
            <p:cNvSpPr txBox="1"/>
            <p:nvPr/>
          </p:nvSpPr>
          <p:spPr>
            <a:xfrm>
              <a:off x="3161495" y="5240521"/>
              <a:ext cx="7110831" cy="537464"/>
            </a:xfrm>
            <a:prstGeom prst="rect">
              <a:avLst/>
            </a:prstGeom>
            <a:noFill/>
          </p:spPr>
          <p:txBody>
            <a:bodyPr wrap="square" rtlCol="0">
              <a:spAutoFit/>
            </a:bodyPr>
            <a:lstStyle/>
            <a:p>
              <a:r>
                <a:rPr lang="ja-JP" altLang="en-US" sz="2400" dirty="0">
                  <a:latin typeface="Yu Gothic UI Semibold" panose="020B0700000000000000" pitchFamily="50" charset="-128"/>
                  <a:ea typeface="Yu Gothic UI Semibold" panose="020B0700000000000000" pitchFamily="50" charset="-128"/>
                </a:rPr>
                <a:t>❷ボーナスカードを</a:t>
              </a:r>
              <a:r>
                <a:rPr lang="en-US" altLang="ja-JP" sz="2400" dirty="0">
                  <a:latin typeface="Yu Gothic UI Semibold" panose="020B0700000000000000" pitchFamily="50" charset="-128"/>
                  <a:ea typeface="Yu Gothic UI Semibold" panose="020B0700000000000000" pitchFamily="50" charset="-128"/>
                </a:rPr>
                <a:t>3</a:t>
              </a:r>
              <a:r>
                <a:rPr lang="ja-JP" altLang="en-US" sz="2400" dirty="0">
                  <a:latin typeface="Yu Gothic UI Semibold" panose="020B0700000000000000" pitchFamily="50" charset="-128"/>
                  <a:ea typeface="Yu Gothic UI Semibold" panose="020B0700000000000000" pitchFamily="50" charset="-128"/>
                </a:rPr>
                <a:t>か所に年代ごとに配置します。</a:t>
              </a:r>
              <a:endParaRPr kumimoji="1" lang="ja-JP" altLang="en-US" sz="2400" dirty="0">
                <a:latin typeface="Yu Gothic UI Semibold" panose="020B0700000000000000" pitchFamily="50" charset="-128"/>
                <a:ea typeface="Yu Gothic UI Semibold" panose="020B0700000000000000" pitchFamily="50" charset="-128"/>
              </a:endParaRPr>
            </a:p>
          </p:txBody>
        </p:sp>
      </p:grpSp>
      <p:grpSp>
        <p:nvGrpSpPr>
          <p:cNvPr id="64" name="グループ化 63">
            <a:extLst>
              <a:ext uri="{FF2B5EF4-FFF2-40B4-BE49-F238E27FC236}">
                <a16:creationId xmlns:a16="http://schemas.microsoft.com/office/drawing/2014/main" id="{E179BDA4-73F8-DCD8-7BD2-B2D1FF69F427}"/>
              </a:ext>
            </a:extLst>
          </p:cNvPr>
          <p:cNvGrpSpPr/>
          <p:nvPr/>
        </p:nvGrpSpPr>
        <p:grpSpPr>
          <a:xfrm>
            <a:off x="209459" y="953333"/>
            <a:ext cx="6699342" cy="2730065"/>
            <a:chOff x="2115615" y="-333502"/>
            <a:chExt cx="7799280" cy="3178302"/>
          </a:xfrm>
        </p:grpSpPr>
        <p:grpSp>
          <p:nvGrpSpPr>
            <p:cNvPr id="58" name="グループ化 57">
              <a:extLst>
                <a:ext uri="{FF2B5EF4-FFF2-40B4-BE49-F238E27FC236}">
                  <a16:creationId xmlns:a16="http://schemas.microsoft.com/office/drawing/2014/main" id="{80BD53DA-C133-A9C7-D25E-BEA7B439427C}"/>
                </a:ext>
              </a:extLst>
            </p:cNvPr>
            <p:cNvGrpSpPr/>
            <p:nvPr/>
          </p:nvGrpSpPr>
          <p:grpSpPr>
            <a:xfrm>
              <a:off x="2115615" y="-333502"/>
              <a:ext cx="7799280" cy="3178302"/>
              <a:chOff x="2115615" y="-333502"/>
              <a:chExt cx="7799280" cy="3178302"/>
            </a:xfrm>
          </p:grpSpPr>
          <p:grpSp>
            <p:nvGrpSpPr>
              <p:cNvPr id="50" name="グループ化 49">
                <a:extLst>
                  <a:ext uri="{FF2B5EF4-FFF2-40B4-BE49-F238E27FC236}">
                    <a16:creationId xmlns:a16="http://schemas.microsoft.com/office/drawing/2014/main" id="{181157A3-5165-8B04-1219-3C9F9F62900D}"/>
                  </a:ext>
                </a:extLst>
              </p:cNvPr>
              <p:cNvGrpSpPr/>
              <p:nvPr/>
            </p:nvGrpSpPr>
            <p:grpSpPr>
              <a:xfrm>
                <a:off x="2255843" y="1193800"/>
                <a:ext cx="7659052" cy="1651000"/>
                <a:chOff x="2255843" y="1676400"/>
                <a:chExt cx="7659052" cy="1651000"/>
              </a:xfrm>
            </p:grpSpPr>
            <p:sp>
              <p:nvSpPr>
                <p:cNvPr id="5" name="四角形: 角を丸くする 4">
                  <a:extLst>
                    <a:ext uri="{FF2B5EF4-FFF2-40B4-BE49-F238E27FC236}">
                      <a16:creationId xmlns:a16="http://schemas.microsoft.com/office/drawing/2014/main" id="{B878891A-8A0D-2AAB-9559-0278B79E5E2B}"/>
                    </a:ext>
                  </a:extLst>
                </p:cNvPr>
                <p:cNvSpPr/>
                <p:nvPr/>
              </p:nvSpPr>
              <p:spPr>
                <a:xfrm>
                  <a:off x="2476500" y="1676400"/>
                  <a:ext cx="914400" cy="1651000"/>
                </a:xfrm>
                <a:prstGeom prst="round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 name="四角形: 角を丸くする 6">
                  <a:extLst>
                    <a:ext uri="{FF2B5EF4-FFF2-40B4-BE49-F238E27FC236}">
                      <a16:creationId xmlns:a16="http://schemas.microsoft.com/office/drawing/2014/main" id="{B5F90423-4AC8-2043-1562-BB84CB3EF5E3}"/>
                    </a:ext>
                  </a:extLst>
                </p:cNvPr>
                <p:cNvSpPr/>
                <p:nvPr/>
              </p:nvSpPr>
              <p:spPr>
                <a:xfrm>
                  <a:off x="3732007" y="1676400"/>
                  <a:ext cx="914400" cy="1651000"/>
                </a:xfrm>
                <a:prstGeom prst="round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8" name="四角形: 角を丸くする 7">
                  <a:extLst>
                    <a:ext uri="{FF2B5EF4-FFF2-40B4-BE49-F238E27FC236}">
                      <a16:creationId xmlns:a16="http://schemas.microsoft.com/office/drawing/2014/main" id="{5FADD3CA-A7FF-38D1-651F-EC36E0B37163}"/>
                    </a:ext>
                  </a:extLst>
                </p:cNvPr>
                <p:cNvSpPr/>
                <p:nvPr/>
              </p:nvSpPr>
              <p:spPr>
                <a:xfrm>
                  <a:off x="4997139" y="1676400"/>
                  <a:ext cx="914400" cy="1651000"/>
                </a:xfrm>
                <a:prstGeom prst="round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0" name="四角形: 角を丸くする 9">
                  <a:extLst>
                    <a:ext uri="{FF2B5EF4-FFF2-40B4-BE49-F238E27FC236}">
                      <a16:creationId xmlns:a16="http://schemas.microsoft.com/office/drawing/2014/main" id="{A785163B-BAB3-F5CA-6ED0-EF897CA93453}"/>
                    </a:ext>
                  </a:extLst>
                </p:cNvPr>
                <p:cNvSpPr/>
                <p:nvPr/>
              </p:nvSpPr>
              <p:spPr>
                <a:xfrm>
                  <a:off x="6261741" y="1676400"/>
                  <a:ext cx="914400" cy="1651000"/>
                </a:xfrm>
                <a:prstGeom prst="round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2" name="四角形: 角を丸くする 11">
                  <a:extLst>
                    <a:ext uri="{FF2B5EF4-FFF2-40B4-BE49-F238E27FC236}">
                      <a16:creationId xmlns:a16="http://schemas.microsoft.com/office/drawing/2014/main" id="{AE3C664C-DD56-83E1-6FEE-09639DDB9C7A}"/>
                    </a:ext>
                  </a:extLst>
                </p:cNvPr>
                <p:cNvSpPr/>
                <p:nvPr/>
              </p:nvSpPr>
              <p:spPr>
                <a:xfrm>
                  <a:off x="7526343" y="1676400"/>
                  <a:ext cx="914400" cy="1651000"/>
                </a:xfrm>
                <a:prstGeom prst="round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3" name="四角形: 角を丸くする 12">
                  <a:extLst>
                    <a:ext uri="{FF2B5EF4-FFF2-40B4-BE49-F238E27FC236}">
                      <a16:creationId xmlns:a16="http://schemas.microsoft.com/office/drawing/2014/main" id="{30862781-EECC-FCA9-110A-8144CDCB1AD2}"/>
                    </a:ext>
                  </a:extLst>
                </p:cNvPr>
                <p:cNvSpPr/>
                <p:nvPr/>
              </p:nvSpPr>
              <p:spPr>
                <a:xfrm>
                  <a:off x="8790945" y="1676400"/>
                  <a:ext cx="914400" cy="1651000"/>
                </a:xfrm>
                <a:prstGeom prst="round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42" name="テキスト ボックス 41">
                  <a:extLst>
                    <a:ext uri="{FF2B5EF4-FFF2-40B4-BE49-F238E27FC236}">
                      <a16:creationId xmlns:a16="http://schemas.microsoft.com/office/drawing/2014/main" id="{9FC4D79F-1256-529D-346A-B148788365AB}"/>
                    </a:ext>
                  </a:extLst>
                </p:cNvPr>
                <p:cNvSpPr txBox="1"/>
                <p:nvPr/>
              </p:nvSpPr>
              <p:spPr>
                <a:xfrm>
                  <a:off x="2255843" y="1879681"/>
                  <a:ext cx="1333499" cy="1074927"/>
                </a:xfrm>
                <a:prstGeom prst="rect">
                  <a:avLst/>
                </a:prstGeom>
                <a:noFill/>
              </p:spPr>
              <p:txBody>
                <a:bodyPr wrap="square" rtlCol="0">
                  <a:spAutoFit/>
                </a:bodyPr>
                <a:lstStyle/>
                <a:p>
                  <a:pPr algn="ctr"/>
                  <a:r>
                    <a:rPr kumimoji="1" lang="en-US" altLang="ja-JP">
                      <a:latin typeface="Yu Gothic UI Semibold" panose="020B0700000000000000" pitchFamily="50" charset="-128"/>
                      <a:ea typeface="Yu Gothic UI Semibold" panose="020B0700000000000000" pitchFamily="50" charset="-128"/>
                    </a:rPr>
                    <a:t>20</a:t>
                  </a:r>
                  <a:r>
                    <a:rPr kumimoji="1" lang="ja-JP" altLang="en-US">
                      <a:latin typeface="Yu Gothic UI Semibold" panose="020B0700000000000000" pitchFamily="50" charset="-128"/>
                      <a:ea typeface="Yu Gothic UI Semibold" panose="020B0700000000000000" pitchFamily="50" charset="-128"/>
                    </a:rPr>
                    <a:t>代</a:t>
                  </a:r>
                  <a:endParaRPr kumimoji="1" lang="en-US" altLang="ja-JP">
                    <a:latin typeface="Yu Gothic UI Semibold" panose="020B0700000000000000" pitchFamily="50" charset="-128"/>
                    <a:ea typeface="Yu Gothic UI Semibold" panose="020B0700000000000000" pitchFamily="50" charset="-128"/>
                  </a:endParaRPr>
                </a:p>
                <a:p>
                  <a:pPr algn="ctr"/>
                  <a:r>
                    <a:rPr kumimoji="1" lang="ja-JP" altLang="en-US">
                      <a:latin typeface="Yu Gothic UI Semibold" panose="020B0700000000000000" pitchFamily="50" charset="-128"/>
                      <a:ea typeface="Yu Gothic UI Semibold" panose="020B0700000000000000" pitchFamily="50" charset="-128"/>
                    </a:rPr>
                    <a:t>イベントカード</a:t>
                  </a:r>
                </a:p>
              </p:txBody>
            </p:sp>
            <p:sp>
              <p:nvSpPr>
                <p:cNvPr id="43" name="テキスト ボックス 42">
                  <a:extLst>
                    <a:ext uri="{FF2B5EF4-FFF2-40B4-BE49-F238E27FC236}">
                      <a16:creationId xmlns:a16="http://schemas.microsoft.com/office/drawing/2014/main" id="{FF7DCC1A-2E7B-F61E-46BE-C50CEE89276A}"/>
                    </a:ext>
                  </a:extLst>
                </p:cNvPr>
                <p:cNvSpPr txBox="1"/>
                <p:nvPr/>
              </p:nvSpPr>
              <p:spPr>
                <a:xfrm>
                  <a:off x="3520954" y="1879681"/>
                  <a:ext cx="1333499" cy="1074927"/>
                </a:xfrm>
                <a:prstGeom prst="rect">
                  <a:avLst/>
                </a:prstGeom>
                <a:noFill/>
              </p:spPr>
              <p:txBody>
                <a:bodyPr wrap="square" rtlCol="0">
                  <a:spAutoFit/>
                </a:bodyPr>
                <a:lstStyle/>
                <a:p>
                  <a:pPr algn="ctr"/>
                  <a:r>
                    <a:rPr lang="en-US" altLang="ja-JP">
                      <a:latin typeface="Yu Gothic UI Semibold" panose="020B0700000000000000" pitchFamily="50" charset="-128"/>
                      <a:ea typeface="Yu Gothic UI Semibold" panose="020B0700000000000000" pitchFamily="50" charset="-128"/>
                    </a:rPr>
                    <a:t>3</a:t>
                  </a:r>
                  <a:r>
                    <a:rPr kumimoji="1" lang="en-US" altLang="ja-JP">
                      <a:latin typeface="Yu Gothic UI Semibold" panose="020B0700000000000000" pitchFamily="50" charset="-128"/>
                      <a:ea typeface="Yu Gothic UI Semibold" panose="020B0700000000000000" pitchFamily="50" charset="-128"/>
                    </a:rPr>
                    <a:t>0</a:t>
                  </a:r>
                  <a:r>
                    <a:rPr kumimoji="1" lang="ja-JP" altLang="en-US">
                      <a:latin typeface="Yu Gothic UI Semibold" panose="020B0700000000000000" pitchFamily="50" charset="-128"/>
                      <a:ea typeface="Yu Gothic UI Semibold" panose="020B0700000000000000" pitchFamily="50" charset="-128"/>
                    </a:rPr>
                    <a:t>代</a:t>
                  </a:r>
                  <a:endParaRPr kumimoji="1" lang="en-US" altLang="ja-JP">
                    <a:latin typeface="Yu Gothic UI Semibold" panose="020B0700000000000000" pitchFamily="50" charset="-128"/>
                    <a:ea typeface="Yu Gothic UI Semibold" panose="020B0700000000000000" pitchFamily="50" charset="-128"/>
                  </a:endParaRPr>
                </a:p>
                <a:p>
                  <a:pPr algn="ctr"/>
                  <a:r>
                    <a:rPr kumimoji="1" lang="ja-JP" altLang="en-US">
                      <a:latin typeface="Yu Gothic UI Semibold" panose="020B0700000000000000" pitchFamily="50" charset="-128"/>
                      <a:ea typeface="Yu Gothic UI Semibold" panose="020B0700000000000000" pitchFamily="50" charset="-128"/>
                    </a:rPr>
                    <a:t>イベントカード</a:t>
                  </a:r>
                </a:p>
              </p:txBody>
            </p:sp>
            <p:sp>
              <p:nvSpPr>
                <p:cNvPr id="44" name="テキスト ボックス 43">
                  <a:extLst>
                    <a:ext uri="{FF2B5EF4-FFF2-40B4-BE49-F238E27FC236}">
                      <a16:creationId xmlns:a16="http://schemas.microsoft.com/office/drawing/2014/main" id="{3E3C9A9D-A5F2-A91D-6164-40311DC6EBE7}"/>
                    </a:ext>
                  </a:extLst>
                </p:cNvPr>
                <p:cNvSpPr txBox="1"/>
                <p:nvPr/>
              </p:nvSpPr>
              <p:spPr>
                <a:xfrm>
                  <a:off x="4786063" y="1879681"/>
                  <a:ext cx="1333499" cy="1074927"/>
                </a:xfrm>
                <a:prstGeom prst="rect">
                  <a:avLst/>
                </a:prstGeom>
                <a:noFill/>
              </p:spPr>
              <p:txBody>
                <a:bodyPr wrap="square" rtlCol="0">
                  <a:spAutoFit/>
                </a:bodyPr>
                <a:lstStyle/>
                <a:p>
                  <a:pPr algn="ctr"/>
                  <a:r>
                    <a:rPr kumimoji="1" lang="en-US" altLang="ja-JP">
                      <a:latin typeface="Yu Gothic UI Semibold" panose="020B0700000000000000" pitchFamily="50" charset="-128"/>
                      <a:ea typeface="Yu Gothic UI Semibold" panose="020B0700000000000000" pitchFamily="50" charset="-128"/>
                    </a:rPr>
                    <a:t>40</a:t>
                  </a:r>
                  <a:r>
                    <a:rPr kumimoji="1" lang="ja-JP" altLang="en-US">
                      <a:latin typeface="Yu Gothic UI Semibold" panose="020B0700000000000000" pitchFamily="50" charset="-128"/>
                      <a:ea typeface="Yu Gothic UI Semibold" panose="020B0700000000000000" pitchFamily="50" charset="-128"/>
                    </a:rPr>
                    <a:t>代</a:t>
                  </a:r>
                  <a:endParaRPr kumimoji="1" lang="en-US" altLang="ja-JP">
                    <a:latin typeface="Yu Gothic UI Semibold" panose="020B0700000000000000" pitchFamily="50" charset="-128"/>
                    <a:ea typeface="Yu Gothic UI Semibold" panose="020B0700000000000000" pitchFamily="50" charset="-128"/>
                  </a:endParaRPr>
                </a:p>
                <a:p>
                  <a:pPr algn="ctr"/>
                  <a:r>
                    <a:rPr kumimoji="1" lang="ja-JP" altLang="en-US">
                      <a:latin typeface="Yu Gothic UI Semibold" panose="020B0700000000000000" pitchFamily="50" charset="-128"/>
                      <a:ea typeface="Yu Gothic UI Semibold" panose="020B0700000000000000" pitchFamily="50" charset="-128"/>
                    </a:rPr>
                    <a:t>イベントカード</a:t>
                  </a:r>
                </a:p>
              </p:txBody>
            </p:sp>
            <p:sp>
              <p:nvSpPr>
                <p:cNvPr id="45" name="テキスト ボックス 44">
                  <a:extLst>
                    <a:ext uri="{FF2B5EF4-FFF2-40B4-BE49-F238E27FC236}">
                      <a16:creationId xmlns:a16="http://schemas.microsoft.com/office/drawing/2014/main" id="{0117DF9B-7F3C-65A8-96F3-98FD2703ABD8}"/>
                    </a:ext>
                  </a:extLst>
                </p:cNvPr>
                <p:cNvSpPr txBox="1"/>
                <p:nvPr/>
              </p:nvSpPr>
              <p:spPr>
                <a:xfrm>
                  <a:off x="6051173" y="1879681"/>
                  <a:ext cx="1333499" cy="1074927"/>
                </a:xfrm>
                <a:prstGeom prst="rect">
                  <a:avLst/>
                </a:prstGeom>
                <a:noFill/>
              </p:spPr>
              <p:txBody>
                <a:bodyPr wrap="square" rtlCol="0">
                  <a:spAutoFit/>
                </a:bodyPr>
                <a:lstStyle/>
                <a:p>
                  <a:pPr algn="ctr"/>
                  <a:r>
                    <a:rPr kumimoji="1" lang="en-US" altLang="ja-JP">
                      <a:latin typeface="Yu Gothic UI Semibold" panose="020B0700000000000000" pitchFamily="50" charset="-128"/>
                      <a:ea typeface="Yu Gothic UI Semibold" panose="020B0700000000000000" pitchFamily="50" charset="-128"/>
                    </a:rPr>
                    <a:t>50</a:t>
                  </a:r>
                  <a:r>
                    <a:rPr kumimoji="1" lang="ja-JP" altLang="en-US">
                      <a:latin typeface="Yu Gothic UI Semibold" panose="020B0700000000000000" pitchFamily="50" charset="-128"/>
                      <a:ea typeface="Yu Gothic UI Semibold" panose="020B0700000000000000" pitchFamily="50" charset="-128"/>
                    </a:rPr>
                    <a:t>代</a:t>
                  </a:r>
                  <a:endParaRPr kumimoji="1" lang="en-US" altLang="ja-JP">
                    <a:latin typeface="Yu Gothic UI Semibold" panose="020B0700000000000000" pitchFamily="50" charset="-128"/>
                    <a:ea typeface="Yu Gothic UI Semibold" panose="020B0700000000000000" pitchFamily="50" charset="-128"/>
                  </a:endParaRPr>
                </a:p>
                <a:p>
                  <a:pPr algn="ctr"/>
                  <a:r>
                    <a:rPr kumimoji="1" lang="ja-JP" altLang="en-US">
                      <a:latin typeface="Yu Gothic UI Semibold" panose="020B0700000000000000" pitchFamily="50" charset="-128"/>
                      <a:ea typeface="Yu Gothic UI Semibold" panose="020B0700000000000000" pitchFamily="50" charset="-128"/>
                    </a:rPr>
                    <a:t>イベントカード</a:t>
                  </a:r>
                </a:p>
              </p:txBody>
            </p:sp>
            <p:sp>
              <p:nvSpPr>
                <p:cNvPr id="46" name="テキスト ボックス 45">
                  <a:extLst>
                    <a:ext uri="{FF2B5EF4-FFF2-40B4-BE49-F238E27FC236}">
                      <a16:creationId xmlns:a16="http://schemas.microsoft.com/office/drawing/2014/main" id="{6B4F737B-270C-BD5F-EC0C-EC38C0A1B768}"/>
                    </a:ext>
                  </a:extLst>
                </p:cNvPr>
                <p:cNvSpPr txBox="1"/>
                <p:nvPr/>
              </p:nvSpPr>
              <p:spPr>
                <a:xfrm>
                  <a:off x="7316283" y="1879681"/>
                  <a:ext cx="1333499" cy="1074927"/>
                </a:xfrm>
                <a:prstGeom prst="rect">
                  <a:avLst/>
                </a:prstGeom>
                <a:noFill/>
              </p:spPr>
              <p:txBody>
                <a:bodyPr wrap="square" rtlCol="0">
                  <a:spAutoFit/>
                </a:bodyPr>
                <a:lstStyle/>
                <a:p>
                  <a:pPr algn="ctr"/>
                  <a:r>
                    <a:rPr kumimoji="1" lang="en-US" altLang="ja-JP">
                      <a:latin typeface="Yu Gothic UI Semibold" panose="020B0700000000000000" pitchFamily="50" charset="-128"/>
                      <a:ea typeface="Yu Gothic UI Semibold" panose="020B0700000000000000" pitchFamily="50" charset="-128"/>
                    </a:rPr>
                    <a:t>60</a:t>
                  </a:r>
                  <a:r>
                    <a:rPr kumimoji="1" lang="ja-JP" altLang="en-US">
                      <a:latin typeface="Yu Gothic UI Semibold" panose="020B0700000000000000" pitchFamily="50" charset="-128"/>
                      <a:ea typeface="Yu Gothic UI Semibold" panose="020B0700000000000000" pitchFamily="50" charset="-128"/>
                    </a:rPr>
                    <a:t>代</a:t>
                  </a:r>
                  <a:endParaRPr kumimoji="1" lang="en-US" altLang="ja-JP">
                    <a:latin typeface="Yu Gothic UI Semibold" panose="020B0700000000000000" pitchFamily="50" charset="-128"/>
                    <a:ea typeface="Yu Gothic UI Semibold" panose="020B0700000000000000" pitchFamily="50" charset="-128"/>
                  </a:endParaRPr>
                </a:p>
                <a:p>
                  <a:pPr algn="ctr"/>
                  <a:r>
                    <a:rPr kumimoji="1" lang="ja-JP" altLang="en-US">
                      <a:latin typeface="Yu Gothic UI Semibold" panose="020B0700000000000000" pitchFamily="50" charset="-128"/>
                      <a:ea typeface="Yu Gothic UI Semibold" panose="020B0700000000000000" pitchFamily="50" charset="-128"/>
                    </a:rPr>
                    <a:t>イベントカード</a:t>
                  </a:r>
                </a:p>
              </p:txBody>
            </p:sp>
            <p:sp>
              <p:nvSpPr>
                <p:cNvPr id="47" name="テキスト ボックス 46">
                  <a:extLst>
                    <a:ext uri="{FF2B5EF4-FFF2-40B4-BE49-F238E27FC236}">
                      <a16:creationId xmlns:a16="http://schemas.microsoft.com/office/drawing/2014/main" id="{C5C7EBAC-7C6F-96F5-D110-6B0F445BBC18}"/>
                    </a:ext>
                  </a:extLst>
                </p:cNvPr>
                <p:cNvSpPr txBox="1"/>
                <p:nvPr/>
              </p:nvSpPr>
              <p:spPr>
                <a:xfrm>
                  <a:off x="8581396" y="1879681"/>
                  <a:ext cx="1333499" cy="1074927"/>
                </a:xfrm>
                <a:prstGeom prst="rect">
                  <a:avLst/>
                </a:prstGeom>
                <a:noFill/>
              </p:spPr>
              <p:txBody>
                <a:bodyPr wrap="square" rtlCol="0">
                  <a:spAutoFit/>
                </a:bodyPr>
                <a:lstStyle/>
                <a:p>
                  <a:pPr algn="ctr"/>
                  <a:r>
                    <a:rPr kumimoji="1" lang="en-US" altLang="ja-JP" dirty="0">
                      <a:latin typeface="Yu Gothic UI Semibold" panose="020B0700000000000000" pitchFamily="50" charset="-128"/>
                      <a:ea typeface="Yu Gothic UI Semibold" panose="020B0700000000000000" pitchFamily="50" charset="-128"/>
                    </a:rPr>
                    <a:t>70</a:t>
                  </a:r>
                  <a:r>
                    <a:rPr kumimoji="1" lang="ja-JP" altLang="en-US" dirty="0">
                      <a:latin typeface="Yu Gothic UI Semibold" panose="020B0700000000000000" pitchFamily="50" charset="-128"/>
                      <a:ea typeface="Yu Gothic UI Semibold" panose="020B0700000000000000" pitchFamily="50" charset="-128"/>
                    </a:rPr>
                    <a:t>代</a:t>
                  </a:r>
                  <a:endParaRPr kumimoji="1" lang="en-US" altLang="ja-JP" dirty="0">
                    <a:latin typeface="Yu Gothic UI Semibold" panose="020B0700000000000000" pitchFamily="50" charset="-128"/>
                    <a:ea typeface="Yu Gothic UI Semibold" panose="020B0700000000000000" pitchFamily="50" charset="-128"/>
                  </a:endParaRPr>
                </a:p>
                <a:p>
                  <a:pPr algn="ctr"/>
                  <a:r>
                    <a:rPr kumimoji="1" lang="ja-JP" altLang="en-US" dirty="0">
                      <a:latin typeface="Yu Gothic UI Semibold" panose="020B0700000000000000" pitchFamily="50" charset="-128"/>
                      <a:ea typeface="Yu Gothic UI Semibold" panose="020B0700000000000000" pitchFamily="50" charset="-128"/>
                    </a:rPr>
                    <a:t>イベントカード</a:t>
                  </a:r>
                </a:p>
              </p:txBody>
            </p:sp>
          </p:grpSp>
          <p:sp>
            <p:nvSpPr>
              <p:cNvPr id="56" name="テキスト ボックス 55">
                <a:extLst>
                  <a:ext uri="{FF2B5EF4-FFF2-40B4-BE49-F238E27FC236}">
                    <a16:creationId xmlns:a16="http://schemas.microsoft.com/office/drawing/2014/main" id="{2A6CFCD8-12E6-FD08-3BA3-07FDA662DB85}"/>
                  </a:ext>
                </a:extLst>
              </p:cNvPr>
              <p:cNvSpPr txBox="1"/>
              <p:nvPr/>
            </p:nvSpPr>
            <p:spPr>
              <a:xfrm>
                <a:off x="2115615" y="-333502"/>
                <a:ext cx="7799279" cy="537464"/>
              </a:xfrm>
              <a:prstGeom prst="rect">
                <a:avLst/>
              </a:prstGeom>
              <a:noFill/>
            </p:spPr>
            <p:txBody>
              <a:bodyPr wrap="square" rtlCol="0">
                <a:spAutoFit/>
              </a:bodyPr>
              <a:lstStyle/>
              <a:p>
                <a:r>
                  <a:rPr lang="ja-JP" altLang="en-US" sz="2400" dirty="0">
                    <a:latin typeface="Yu Gothic UI Semibold" panose="020B0700000000000000" pitchFamily="50" charset="-128"/>
                    <a:ea typeface="Yu Gothic UI Semibold" panose="020B0700000000000000" pitchFamily="50" charset="-128"/>
                  </a:rPr>
                  <a:t>❶イベントカードを年代別にプレイマットに配置します。</a:t>
                </a:r>
                <a:endParaRPr kumimoji="1" lang="ja-JP" altLang="en-US" sz="2400" dirty="0">
                  <a:latin typeface="Yu Gothic UI Semibold" panose="020B0700000000000000" pitchFamily="50" charset="-128"/>
                  <a:ea typeface="Yu Gothic UI Semibold" panose="020B0700000000000000" pitchFamily="50" charset="-128"/>
                </a:endParaRPr>
              </a:p>
            </p:txBody>
          </p:sp>
        </p:grpSp>
        <p:cxnSp>
          <p:nvCxnSpPr>
            <p:cNvPr id="6" name="直線矢印コネクタ 5">
              <a:extLst>
                <a:ext uri="{FF2B5EF4-FFF2-40B4-BE49-F238E27FC236}">
                  <a16:creationId xmlns:a16="http://schemas.microsoft.com/office/drawing/2014/main" id="{19DD28B6-80FB-B212-A410-BB36001F6638}"/>
                </a:ext>
              </a:extLst>
            </p:cNvPr>
            <p:cNvCxnSpPr/>
            <p:nvPr/>
          </p:nvCxnSpPr>
          <p:spPr>
            <a:xfrm>
              <a:off x="2480733" y="781996"/>
              <a:ext cx="265497" cy="2270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4B151762-C055-C463-8EE4-429ED05FE481}"/>
                </a:ext>
              </a:extLst>
            </p:cNvPr>
            <p:cNvCxnSpPr/>
            <p:nvPr/>
          </p:nvCxnSpPr>
          <p:spPr>
            <a:xfrm>
              <a:off x="3759066" y="772748"/>
              <a:ext cx="265497" cy="2270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46D7CA48-3D3C-5498-16C9-C04BEB90861C}"/>
                </a:ext>
              </a:extLst>
            </p:cNvPr>
            <p:cNvCxnSpPr/>
            <p:nvPr/>
          </p:nvCxnSpPr>
          <p:spPr>
            <a:xfrm>
              <a:off x="4997139" y="781996"/>
              <a:ext cx="265497" cy="2270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2ECDB06D-464D-84E2-3D39-A57B094115E4}"/>
                </a:ext>
              </a:extLst>
            </p:cNvPr>
            <p:cNvCxnSpPr/>
            <p:nvPr/>
          </p:nvCxnSpPr>
          <p:spPr>
            <a:xfrm>
              <a:off x="6261741" y="794307"/>
              <a:ext cx="265497" cy="2270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7576D7E9-1DD8-0BAB-381C-2EAB424707A5}"/>
                </a:ext>
              </a:extLst>
            </p:cNvPr>
            <p:cNvCxnSpPr/>
            <p:nvPr/>
          </p:nvCxnSpPr>
          <p:spPr>
            <a:xfrm>
              <a:off x="7540074" y="785059"/>
              <a:ext cx="265497" cy="2270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44976F02-3C0B-81D3-4A4E-48BAE796F318}"/>
                </a:ext>
              </a:extLst>
            </p:cNvPr>
            <p:cNvCxnSpPr/>
            <p:nvPr/>
          </p:nvCxnSpPr>
          <p:spPr>
            <a:xfrm>
              <a:off x="8778147" y="794307"/>
              <a:ext cx="265497" cy="2270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65" name="テキスト ボックス 64">
            <a:extLst>
              <a:ext uri="{FF2B5EF4-FFF2-40B4-BE49-F238E27FC236}">
                <a16:creationId xmlns:a16="http://schemas.microsoft.com/office/drawing/2014/main" id="{914DA9D7-1FB2-44AE-5148-9E138A1F95A9}"/>
              </a:ext>
            </a:extLst>
          </p:cNvPr>
          <p:cNvSpPr txBox="1"/>
          <p:nvPr/>
        </p:nvSpPr>
        <p:spPr>
          <a:xfrm>
            <a:off x="9723968" y="6341216"/>
            <a:ext cx="2512738" cy="400110"/>
          </a:xfrm>
          <a:prstGeom prst="rect">
            <a:avLst/>
          </a:prstGeom>
          <a:noFill/>
        </p:spPr>
        <p:txBody>
          <a:bodyPr wrap="square" rtlCol="0">
            <a:spAutoFit/>
          </a:bodyPr>
          <a:lstStyle/>
          <a:p>
            <a:r>
              <a:rPr lang="ja-JP" altLang="en-US" sz="2000">
                <a:latin typeface="Yu Gothic UI Semibold" panose="020B0700000000000000" pitchFamily="50" charset="-128"/>
                <a:ea typeface="Yu Gothic UI Semibold" panose="020B0700000000000000" pitchFamily="50" charset="-128"/>
              </a:rPr>
              <a:t>    </a:t>
            </a:r>
            <a:endParaRPr kumimoji="1" lang="ja-JP" altLang="en-US" sz="2000">
              <a:latin typeface="Yu Gothic UI Semibold" panose="020B0700000000000000" pitchFamily="50" charset="-128"/>
              <a:ea typeface="Yu Gothic UI Semibold" panose="020B0700000000000000" pitchFamily="50" charset="-128"/>
            </a:endParaRPr>
          </a:p>
        </p:txBody>
      </p:sp>
      <p:sp>
        <p:nvSpPr>
          <p:cNvPr id="16" name="正方形/長方形 15">
            <a:extLst>
              <a:ext uri="{FF2B5EF4-FFF2-40B4-BE49-F238E27FC236}">
                <a16:creationId xmlns:a16="http://schemas.microsoft.com/office/drawing/2014/main" id="{1C57DF2B-7F95-8AD5-2F20-CE6BD9ABEC2E}"/>
              </a:ext>
            </a:extLst>
          </p:cNvPr>
          <p:cNvSpPr/>
          <p:nvPr/>
        </p:nvSpPr>
        <p:spPr>
          <a:xfrm>
            <a:off x="0" y="0"/>
            <a:ext cx="12192000" cy="868681"/>
          </a:xfrm>
          <a:prstGeom prst="rect">
            <a:avLst/>
          </a:prstGeom>
          <a:solidFill>
            <a:srgbClr val="B18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dirty="0">
                <a:solidFill>
                  <a:schemeClr val="bg1"/>
                </a:solidFill>
                <a:latin typeface="BIZ UDPゴシック" panose="020B0400000000000000" pitchFamily="50" charset="-128"/>
                <a:ea typeface="BIZ UDPゴシック" panose="020B0400000000000000" pitchFamily="50" charset="-128"/>
              </a:rPr>
              <a:t>　カードの配置</a:t>
            </a:r>
            <a:endParaRPr kumimoji="1" lang="ja-JP" altLang="en-US" sz="3600" b="1" strike="sngStrike" dirty="0">
              <a:solidFill>
                <a:srgbClr val="FF0000"/>
              </a:solidFill>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E6949971-F08F-73C0-589B-334766662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grpSp>
        <p:nvGrpSpPr>
          <p:cNvPr id="22" name="グループ化 21">
            <a:extLst>
              <a:ext uri="{FF2B5EF4-FFF2-40B4-BE49-F238E27FC236}">
                <a16:creationId xmlns:a16="http://schemas.microsoft.com/office/drawing/2014/main" id="{57FD3EBA-64B4-16AB-B3CE-2F2670277A8F}"/>
              </a:ext>
            </a:extLst>
          </p:cNvPr>
          <p:cNvGrpSpPr/>
          <p:nvPr/>
        </p:nvGrpSpPr>
        <p:grpSpPr>
          <a:xfrm>
            <a:off x="6973335" y="1362617"/>
            <a:ext cx="5119513" cy="4607511"/>
            <a:chOff x="6967782" y="886469"/>
            <a:chExt cx="5119513" cy="4607511"/>
          </a:xfrm>
        </p:grpSpPr>
        <p:grpSp>
          <p:nvGrpSpPr>
            <p:cNvPr id="82" name="グループ化 81">
              <a:extLst>
                <a:ext uri="{FF2B5EF4-FFF2-40B4-BE49-F238E27FC236}">
                  <a16:creationId xmlns:a16="http://schemas.microsoft.com/office/drawing/2014/main" id="{7EEF95F1-751A-83DD-82F1-3934D69CB85E}"/>
                </a:ext>
              </a:extLst>
            </p:cNvPr>
            <p:cNvGrpSpPr/>
            <p:nvPr/>
          </p:nvGrpSpPr>
          <p:grpSpPr>
            <a:xfrm>
              <a:off x="6967782" y="1214539"/>
              <a:ext cx="5079236" cy="4279441"/>
              <a:chOff x="6967782" y="1214539"/>
              <a:chExt cx="5079236" cy="4279441"/>
            </a:xfrm>
          </p:grpSpPr>
          <p:sp>
            <p:nvSpPr>
              <p:cNvPr id="62" name="テキスト ボックス 61">
                <a:extLst>
                  <a:ext uri="{FF2B5EF4-FFF2-40B4-BE49-F238E27FC236}">
                    <a16:creationId xmlns:a16="http://schemas.microsoft.com/office/drawing/2014/main" id="{13EBDAA6-C45A-48E3-A2E8-494CAAF403C5}"/>
                  </a:ext>
                </a:extLst>
              </p:cNvPr>
              <p:cNvSpPr txBox="1"/>
              <p:nvPr/>
            </p:nvSpPr>
            <p:spPr>
              <a:xfrm>
                <a:off x="6967782" y="1214539"/>
                <a:ext cx="5079236" cy="923330"/>
              </a:xfrm>
              <a:prstGeom prst="rect">
                <a:avLst/>
              </a:prstGeom>
              <a:noFill/>
            </p:spPr>
            <p:txBody>
              <a:bodyPr wrap="square" rtlCol="0">
                <a:spAutoFit/>
              </a:bodyPr>
              <a:lstStyle/>
              <a:p>
                <a:r>
                  <a:rPr kumimoji="1" lang="ja-JP" altLang="en-US" u="sng" dirty="0">
                    <a:latin typeface="Yu Gothic UI Semibold" panose="020B0700000000000000" pitchFamily="50" charset="-128"/>
                    <a:ea typeface="Yu Gothic UI Semibold" panose="020B0700000000000000" pitchFamily="50" charset="-128"/>
                  </a:rPr>
                  <a:t>❸社会保険を除く</a:t>
                </a:r>
                <a:r>
                  <a:rPr kumimoji="1" lang="en-US" altLang="ja-JP" u="sng" dirty="0">
                    <a:latin typeface="Yu Gothic UI Semibold" panose="020B0700000000000000" pitchFamily="50" charset="-128"/>
                    <a:ea typeface="Yu Gothic UI Semibold" panose="020B0700000000000000" pitchFamily="50" charset="-128"/>
                  </a:rPr>
                  <a:t>10</a:t>
                </a:r>
                <a:r>
                  <a:rPr kumimoji="1" lang="ja-JP" altLang="en-US" u="sng" dirty="0">
                    <a:latin typeface="Yu Gothic UI Semibold" panose="020B0700000000000000" pitchFamily="50" charset="-128"/>
                    <a:ea typeface="Yu Gothic UI Semibold" panose="020B0700000000000000" pitchFamily="50" charset="-128"/>
                  </a:rPr>
                  <a:t>種類の安心カードは</a:t>
                </a:r>
                <a:endParaRPr kumimoji="1" lang="en-US" altLang="ja-JP" u="sng" dirty="0">
                  <a:latin typeface="Yu Gothic UI Semibold" panose="020B0700000000000000" pitchFamily="50" charset="-128"/>
                  <a:ea typeface="Yu Gothic UI Semibold" panose="020B0700000000000000" pitchFamily="50" charset="-128"/>
                </a:endParaRPr>
              </a:p>
              <a:p>
                <a:r>
                  <a:rPr kumimoji="1" lang="ja-JP" altLang="en-US" dirty="0">
                    <a:latin typeface="Yu Gothic UI Semibold" panose="020B0700000000000000" pitchFamily="50" charset="-128"/>
                    <a:ea typeface="Yu Gothic UI Semibold" panose="020B0700000000000000" pitchFamily="50" charset="-128"/>
                  </a:rPr>
                  <a:t>　</a:t>
                </a:r>
                <a:r>
                  <a:rPr kumimoji="1" lang="ja-JP" altLang="en-US" u="sng" dirty="0">
                    <a:latin typeface="Yu Gothic UI Semibold" panose="020B0700000000000000" pitchFamily="50" charset="-128"/>
                    <a:ea typeface="Yu Gothic UI Semibold" panose="020B0700000000000000" pitchFamily="50" charset="-128"/>
                  </a:rPr>
                  <a:t>各プレイヤーから</a:t>
                </a:r>
                <a:r>
                  <a:rPr lang="ja-JP" altLang="en-US" u="sng" dirty="0">
                    <a:latin typeface="Yu Gothic UI Semibold" panose="020B0700000000000000" pitchFamily="50" charset="-128"/>
                    <a:ea typeface="Yu Gothic UI Semibold" panose="020B0700000000000000" pitchFamily="50" charset="-128"/>
                  </a:rPr>
                  <a:t>見やすい場所に配置します。</a:t>
                </a:r>
                <a:endParaRPr lang="en-US" altLang="ja-JP" u="sng" dirty="0">
                  <a:latin typeface="Yu Gothic UI Semibold" panose="020B0700000000000000" pitchFamily="50" charset="-128"/>
                  <a:ea typeface="Yu Gothic UI Semibold" panose="020B0700000000000000" pitchFamily="50" charset="-128"/>
                </a:endParaRPr>
              </a:p>
              <a:p>
                <a:r>
                  <a:rPr lang="ja-JP" altLang="en-US" dirty="0">
                    <a:latin typeface="Yu Gothic UI Semibold" panose="020B0700000000000000" pitchFamily="50" charset="-128"/>
                    <a:ea typeface="Yu Gothic UI Semibold" panose="020B0700000000000000" pitchFamily="50" charset="-128"/>
                  </a:rPr>
                  <a:t>（社会保険は最初に各プレイヤーに配付）</a:t>
                </a:r>
                <a:endParaRPr kumimoji="1" lang="ja-JP" altLang="en-US" dirty="0">
                  <a:latin typeface="Yu Gothic UI Semibold" panose="020B0700000000000000" pitchFamily="50" charset="-128"/>
                  <a:ea typeface="Yu Gothic UI Semibold" panose="020B0700000000000000" pitchFamily="50" charset="-128"/>
                </a:endParaRPr>
              </a:p>
            </p:txBody>
          </p:sp>
          <p:pic>
            <p:nvPicPr>
              <p:cNvPr id="67" name="図 66">
                <a:extLst>
                  <a:ext uri="{FF2B5EF4-FFF2-40B4-BE49-F238E27FC236}">
                    <a16:creationId xmlns:a16="http://schemas.microsoft.com/office/drawing/2014/main" id="{EED2232E-C907-3F9A-E414-DA43A67F9865}"/>
                  </a:ext>
                </a:extLst>
              </p:cNvPr>
              <p:cNvPicPr>
                <a:picLocks noChangeAspect="1"/>
              </p:cNvPicPr>
              <p:nvPr/>
            </p:nvPicPr>
            <p:blipFill>
              <a:blip r:embed="rId5"/>
              <a:stretch>
                <a:fillRect/>
              </a:stretch>
            </p:blipFill>
            <p:spPr>
              <a:xfrm>
                <a:off x="7167914" y="2275306"/>
                <a:ext cx="4830156" cy="3218674"/>
              </a:xfrm>
              <a:prstGeom prst="rect">
                <a:avLst/>
              </a:prstGeom>
            </p:spPr>
          </p:pic>
          <p:sp>
            <p:nvSpPr>
              <p:cNvPr id="68" name="四角形: 角を丸くする 67">
                <a:extLst>
                  <a:ext uri="{FF2B5EF4-FFF2-40B4-BE49-F238E27FC236}">
                    <a16:creationId xmlns:a16="http://schemas.microsoft.com/office/drawing/2014/main" id="{7734DAD8-E768-CB22-9597-312FEF8BAF91}"/>
                  </a:ext>
                </a:extLst>
              </p:cNvPr>
              <p:cNvSpPr/>
              <p:nvPr/>
            </p:nvSpPr>
            <p:spPr>
              <a:xfrm>
                <a:off x="11098926" y="2354432"/>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69" name="四角形: 角を丸くする 68">
                <a:extLst>
                  <a:ext uri="{FF2B5EF4-FFF2-40B4-BE49-F238E27FC236}">
                    <a16:creationId xmlns:a16="http://schemas.microsoft.com/office/drawing/2014/main" id="{AE4B4B59-AE38-DCD9-99CD-DAA39311764B}"/>
                  </a:ext>
                </a:extLst>
              </p:cNvPr>
              <p:cNvSpPr/>
              <p:nvPr/>
            </p:nvSpPr>
            <p:spPr>
              <a:xfrm>
                <a:off x="10120717" y="2354432"/>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0" name="四角形: 角を丸くする 69">
                <a:extLst>
                  <a:ext uri="{FF2B5EF4-FFF2-40B4-BE49-F238E27FC236}">
                    <a16:creationId xmlns:a16="http://schemas.microsoft.com/office/drawing/2014/main" id="{E95AA8C4-CAB7-1149-2899-C211BC48AA1A}"/>
                  </a:ext>
                </a:extLst>
              </p:cNvPr>
              <p:cNvSpPr/>
              <p:nvPr/>
            </p:nvSpPr>
            <p:spPr>
              <a:xfrm>
                <a:off x="9140850" y="2357042"/>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1" name="四角形: 角を丸くする 70">
                <a:extLst>
                  <a:ext uri="{FF2B5EF4-FFF2-40B4-BE49-F238E27FC236}">
                    <a16:creationId xmlns:a16="http://schemas.microsoft.com/office/drawing/2014/main" id="{CF63DCCB-7CFA-A738-EE4D-D9B72B7DCB18}"/>
                  </a:ext>
                </a:extLst>
              </p:cNvPr>
              <p:cNvSpPr/>
              <p:nvPr/>
            </p:nvSpPr>
            <p:spPr>
              <a:xfrm>
                <a:off x="8162641" y="2357042"/>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2" name="四角形: 角を丸くする 71">
                <a:extLst>
                  <a:ext uri="{FF2B5EF4-FFF2-40B4-BE49-F238E27FC236}">
                    <a16:creationId xmlns:a16="http://schemas.microsoft.com/office/drawing/2014/main" id="{5DA5C867-1468-9A08-6115-5420BC610D61}"/>
                  </a:ext>
                </a:extLst>
              </p:cNvPr>
              <p:cNvSpPr/>
              <p:nvPr/>
            </p:nvSpPr>
            <p:spPr>
              <a:xfrm>
                <a:off x="7182484" y="2354432"/>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3" name="四角形: 角を丸くする 72">
                <a:extLst>
                  <a:ext uri="{FF2B5EF4-FFF2-40B4-BE49-F238E27FC236}">
                    <a16:creationId xmlns:a16="http://schemas.microsoft.com/office/drawing/2014/main" id="{1197ECE7-E9B6-1A22-7A1A-86BB2712FDD0}"/>
                  </a:ext>
                </a:extLst>
              </p:cNvPr>
              <p:cNvSpPr/>
              <p:nvPr/>
            </p:nvSpPr>
            <p:spPr>
              <a:xfrm>
                <a:off x="11094516" y="3995436"/>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4" name="四角形: 角を丸くする 73">
                <a:extLst>
                  <a:ext uri="{FF2B5EF4-FFF2-40B4-BE49-F238E27FC236}">
                    <a16:creationId xmlns:a16="http://schemas.microsoft.com/office/drawing/2014/main" id="{EF4B2FF0-39D4-8CAA-BE82-6B5D56DD9DEA}"/>
                  </a:ext>
                </a:extLst>
              </p:cNvPr>
              <p:cNvSpPr/>
              <p:nvPr/>
            </p:nvSpPr>
            <p:spPr>
              <a:xfrm>
                <a:off x="10116307" y="3995436"/>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5" name="四角形: 角を丸くする 74">
                <a:extLst>
                  <a:ext uri="{FF2B5EF4-FFF2-40B4-BE49-F238E27FC236}">
                    <a16:creationId xmlns:a16="http://schemas.microsoft.com/office/drawing/2014/main" id="{BE4DDABD-33CB-05CF-3E50-D972DA2E448B}"/>
                  </a:ext>
                </a:extLst>
              </p:cNvPr>
              <p:cNvSpPr/>
              <p:nvPr/>
            </p:nvSpPr>
            <p:spPr>
              <a:xfrm>
                <a:off x="9136440" y="3998046"/>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6" name="四角形: 角を丸くする 75">
                <a:extLst>
                  <a:ext uri="{FF2B5EF4-FFF2-40B4-BE49-F238E27FC236}">
                    <a16:creationId xmlns:a16="http://schemas.microsoft.com/office/drawing/2014/main" id="{DD777DD8-FD93-06A4-3D94-311C5BBC0841}"/>
                  </a:ext>
                </a:extLst>
              </p:cNvPr>
              <p:cNvSpPr/>
              <p:nvPr/>
            </p:nvSpPr>
            <p:spPr>
              <a:xfrm>
                <a:off x="8158231" y="3998046"/>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77" name="四角形: 角を丸くする 76">
                <a:extLst>
                  <a:ext uri="{FF2B5EF4-FFF2-40B4-BE49-F238E27FC236}">
                    <a16:creationId xmlns:a16="http://schemas.microsoft.com/office/drawing/2014/main" id="{B6C941EB-7E38-C437-A740-5DBCF2E264C8}"/>
                  </a:ext>
                </a:extLst>
              </p:cNvPr>
              <p:cNvSpPr/>
              <p:nvPr/>
            </p:nvSpPr>
            <p:spPr>
              <a:xfrm>
                <a:off x="7178074" y="3995436"/>
                <a:ext cx="883614" cy="1489589"/>
              </a:xfrm>
              <a:prstGeom prst="roundRect">
                <a:avLst>
                  <a:gd name="adj" fmla="val 7610"/>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grpSp>
        <p:grpSp>
          <p:nvGrpSpPr>
            <p:cNvPr id="21" name="グループ化 20">
              <a:extLst>
                <a:ext uri="{FF2B5EF4-FFF2-40B4-BE49-F238E27FC236}">
                  <a16:creationId xmlns:a16="http://schemas.microsoft.com/office/drawing/2014/main" id="{1EEC4BF6-F0FD-9187-B00C-9CB6AEDA3C6B}"/>
                </a:ext>
              </a:extLst>
            </p:cNvPr>
            <p:cNvGrpSpPr/>
            <p:nvPr/>
          </p:nvGrpSpPr>
          <p:grpSpPr>
            <a:xfrm>
              <a:off x="10940703" y="886469"/>
              <a:ext cx="1146592" cy="1434813"/>
              <a:chOff x="10940703" y="886469"/>
              <a:chExt cx="1146592" cy="1434813"/>
            </a:xfrm>
          </p:grpSpPr>
          <p:pic>
            <p:nvPicPr>
              <p:cNvPr id="15" name="図 14">
                <a:extLst>
                  <a:ext uri="{FF2B5EF4-FFF2-40B4-BE49-F238E27FC236}">
                    <a16:creationId xmlns:a16="http://schemas.microsoft.com/office/drawing/2014/main" id="{5E4372D1-1F57-7715-8985-292139B9555E}"/>
                  </a:ext>
                </a:extLst>
              </p:cNvPr>
              <p:cNvPicPr>
                <a:picLocks noChangeAspect="1"/>
              </p:cNvPicPr>
              <p:nvPr/>
            </p:nvPicPr>
            <p:blipFill>
              <a:blip r:embed="rId6"/>
              <a:stretch>
                <a:fillRect/>
              </a:stretch>
            </p:blipFill>
            <p:spPr>
              <a:xfrm>
                <a:off x="11253357" y="895424"/>
                <a:ext cx="833938" cy="1425858"/>
              </a:xfrm>
              <a:prstGeom prst="rect">
                <a:avLst/>
              </a:prstGeom>
            </p:spPr>
          </p:pic>
          <p:sp>
            <p:nvSpPr>
              <p:cNvPr id="18" name="四角形: 角を丸くする 17">
                <a:extLst>
                  <a:ext uri="{FF2B5EF4-FFF2-40B4-BE49-F238E27FC236}">
                    <a16:creationId xmlns:a16="http://schemas.microsoft.com/office/drawing/2014/main" id="{08225B5B-D9A6-1AF9-DC45-350AF866D79B}"/>
                  </a:ext>
                </a:extLst>
              </p:cNvPr>
              <p:cNvSpPr/>
              <p:nvPr/>
            </p:nvSpPr>
            <p:spPr>
              <a:xfrm>
                <a:off x="11260876" y="886469"/>
                <a:ext cx="800712" cy="1426520"/>
              </a:xfrm>
              <a:prstGeom prst="roundRect">
                <a:avLst>
                  <a:gd name="adj" fmla="val 459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D79AE240-B6D6-959B-4B0F-93D443416C3B}"/>
                  </a:ext>
                </a:extLst>
              </p:cNvPr>
              <p:cNvCxnSpPr>
                <a:cxnSpLocks/>
              </p:cNvCxnSpPr>
              <p:nvPr/>
            </p:nvCxnSpPr>
            <p:spPr>
              <a:xfrm flipV="1">
                <a:off x="10940703" y="1703323"/>
                <a:ext cx="532691" cy="2603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0798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EB7B937-BE5B-56C6-7637-C4F48FA4B49E}"/>
              </a:ext>
            </a:extLst>
          </p:cNvPr>
          <p:cNvSpPr/>
          <p:nvPr/>
        </p:nvSpPr>
        <p:spPr>
          <a:xfrm>
            <a:off x="0" y="0"/>
            <a:ext cx="12192000" cy="868681"/>
          </a:xfrm>
          <a:prstGeom prst="rect">
            <a:avLst/>
          </a:prstGeom>
          <a:solidFill>
            <a:srgbClr val="B18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dirty="0">
                <a:solidFill>
                  <a:schemeClr val="bg1"/>
                </a:solidFill>
                <a:latin typeface="BIZ UDPゴシック" panose="020B0400000000000000" pitchFamily="50" charset="-128"/>
                <a:ea typeface="BIZ UDPゴシック" panose="020B0400000000000000" pitchFamily="50" charset="-128"/>
              </a:rPr>
              <a:t>　ゲームの流れ②</a:t>
            </a:r>
          </a:p>
        </p:txBody>
      </p:sp>
      <p:sp>
        <p:nvSpPr>
          <p:cNvPr id="3" name="正方形/長方形 2">
            <a:extLst>
              <a:ext uri="{FF2B5EF4-FFF2-40B4-BE49-F238E27FC236}">
                <a16:creationId xmlns:a16="http://schemas.microsoft.com/office/drawing/2014/main" id="{0BEFA98E-7484-6910-A3F4-C317A75595BE}"/>
              </a:ext>
            </a:extLst>
          </p:cNvPr>
          <p:cNvSpPr/>
          <p:nvPr/>
        </p:nvSpPr>
        <p:spPr>
          <a:xfrm>
            <a:off x="0" y="6696222"/>
            <a:ext cx="12192000" cy="161778"/>
          </a:xfrm>
          <a:prstGeom prst="rect">
            <a:avLst/>
          </a:prstGeom>
          <a:solidFill>
            <a:srgbClr val="B18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BAE7347D-F334-5475-8F46-4991214D8B1C}"/>
              </a:ext>
            </a:extLst>
          </p:cNvPr>
          <p:cNvSpPr/>
          <p:nvPr/>
        </p:nvSpPr>
        <p:spPr>
          <a:xfrm>
            <a:off x="675640" y="1565078"/>
            <a:ext cx="10062503" cy="1840011"/>
          </a:xfrm>
          <a:prstGeom prst="rect">
            <a:avLst/>
          </a:prstGeom>
          <a:solidFill>
            <a:schemeClr val="bg1"/>
          </a:solidFill>
          <a:ln w="28575">
            <a:solidFill>
              <a:srgbClr val="B18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latin typeface="Yu Gothic UI Semibold" panose="020B0700000000000000" pitchFamily="50" charset="-128"/>
                <a:ea typeface="Yu Gothic UI Semibold" panose="020B0700000000000000" pitchFamily="50" charset="-128"/>
              </a:rPr>
              <a:t>❺カードの配置が完了したら、次に安心カードを預貯金の範囲内で購入します（何も購入しないという選択も可）。ワークシートの「購入した安心カード」にチェックを入れ合計金額を記入します。ゲーム</a:t>
            </a:r>
            <a:r>
              <a:rPr kumimoji="1" lang="ja-JP" altLang="en-US" sz="2800" b="1" dirty="0">
                <a:solidFill>
                  <a:schemeClr val="tx1"/>
                </a:solidFill>
                <a:latin typeface="Yu Gothic UI Semibold" panose="020B0700000000000000" pitchFamily="50" charset="-128"/>
                <a:ea typeface="Yu Gothic UI Semibold" panose="020B0700000000000000" pitchFamily="50" charset="-128"/>
              </a:rPr>
              <a:t>スタート時の預貯金</a:t>
            </a:r>
            <a:r>
              <a:rPr kumimoji="1" lang="en-US" altLang="ja-JP" sz="2800" b="1" dirty="0">
                <a:solidFill>
                  <a:schemeClr val="tx1"/>
                </a:solidFill>
                <a:latin typeface="Yu Gothic UI Semibold" panose="020B0700000000000000" pitchFamily="50" charset="-128"/>
                <a:ea typeface="Yu Gothic UI Semibold" panose="020B0700000000000000" pitchFamily="50" charset="-128"/>
              </a:rPr>
              <a:t>100</a:t>
            </a:r>
            <a:r>
              <a:rPr lang="ja-JP" altLang="en-US" sz="2800" b="1" dirty="0">
                <a:solidFill>
                  <a:schemeClr val="tx1"/>
                </a:solidFill>
                <a:latin typeface="Yu Gothic UI Semibold" panose="020B0700000000000000" pitchFamily="50" charset="-128"/>
                <a:ea typeface="Yu Gothic UI Semibold" panose="020B0700000000000000" pitchFamily="50" charset="-128"/>
              </a:rPr>
              <a:t>万円から残金を計算し記入します。</a:t>
            </a:r>
            <a:endParaRPr kumimoji="1" lang="ja-JP" altLang="en-US" sz="2800" b="1" dirty="0">
              <a:solidFill>
                <a:schemeClr val="tx1"/>
              </a:solidFill>
              <a:latin typeface="Yu Gothic UI Semibold" panose="020B0700000000000000" pitchFamily="50" charset="-128"/>
              <a:ea typeface="Yu Gothic UI Semibold" panose="020B0700000000000000" pitchFamily="50" charset="-128"/>
            </a:endParaRPr>
          </a:p>
        </p:txBody>
      </p:sp>
      <p:pic>
        <p:nvPicPr>
          <p:cNvPr id="15" name="図 14">
            <a:extLst>
              <a:ext uri="{FF2B5EF4-FFF2-40B4-BE49-F238E27FC236}">
                <a16:creationId xmlns:a16="http://schemas.microsoft.com/office/drawing/2014/main" id="{B9C827F2-48A9-9BB0-F95D-F3BB3A7F8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
        <p:nvSpPr>
          <p:cNvPr id="5" name="正方形/長方形 4">
            <a:extLst>
              <a:ext uri="{FF2B5EF4-FFF2-40B4-BE49-F238E27FC236}">
                <a16:creationId xmlns:a16="http://schemas.microsoft.com/office/drawing/2014/main" id="{CCE9F479-F365-1748-3CBB-0546A680DCF2}"/>
              </a:ext>
            </a:extLst>
          </p:cNvPr>
          <p:cNvSpPr/>
          <p:nvPr/>
        </p:nvSpPr>
        <p:spPr>
          <a:xfrm>
            <a:off x="675640" y="3717155"/>
            <a:ext cx="10062503" cy="1333500"/>
          </a:xfrm>
          <a:prstGeom prst="rect">
            <a:avLst/>
          </a:prstGeom>
          <a:solidFill>
            <a:schemeClr val="bg1"/>
          </a:solidFill>
          <a:ln w="28575">
            <a:solidFill>
              <a:srgbClr val="B18F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latin typeface="Yu Gothic UI Semibold" panose="020B0700000000000000" pitchFamily="50" charset="-128"/>
                <a:ea typeface="Yu Gothic UI Semibold" panose="020B0700000000000000" pitchFamily="50" charset="-128"/>
              </a:rPr>
              <a:t>❻プレイヤーのカードを引く順番を決めて、プレイマットの①</a:t>
            </a:r>
            <a:r>
              <a:rPr lang="en-US" altLang="ja-JP" sz="2800" b="1" dirty="0">
                <a:solidFill>
                  <a:schemeClr val="tx1"/>
                </a:solidFill>
                <a:latin typeface="Yu Gothic UI Semibold" panose="020B0700000000000000" pitchFamily="50" charset="-128"/>
                <a:ea typeface="Yu Gothic UI Semibold" panose="020B0700000000000000" pitchFamily="50" charset="-128"/>
              </a:rPr>
              <a:t>:20</a:t>
            </a:r>
            <a:r>
              <a:rPr lang="ja-JP" altLang="en-US" sz="2800" b="1" dirty="0">
                <a:solidFill>
                  <a:schemeClr val="tx1"/>
                </a:solidFill>
                <a:latin typeface="Yu Gothic UI Semibold" panose="020B0700000000000000" pitchFamily="50" charset="-128"/>
                <a:ea typeface="Yu Gothic UI Semibold" panose="020B0700000000000000" pitchFamily="50" charset="-128"/>
              </a:rPr>
              <a:t>代イベントカードから順番にカードを引いていきます。</a:t>
            </a:r>
          </a:p>
        </p:txBody>
      </p:sp>
    </p:spTree>
    <p:extLst>
      <p:ext uri="{BB962C8B-B14F-4D97-AF65-F5344CB8AC3E}">
        <p14:creationId xmlns:p14="http://schemas.microsoft.com/office/powerpoint/2010/main" val="296644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EB7B937-BE5B-56C6-7637-C4F48FA4B49E}"/>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600" b="1">
                <a:solidFill>
                  <a:schemeClr val="tx1"/>
                </a:solidFill>
                <a:latin typeface="BIZ UDPゴシック" panose="020B0400000000000000" pitchFamily="50" charset="-128"/>
                <a:ea typeface="BIZ UDPゴシック" panose="020B0400000000000000" pitchFamily="50" charset="-128"/>
              </a:rPr>
              <a:t>　</a:t>
            </a:r>
            <a:r>
              <a:rPr lang="ja-JP" altLang="en-US" sz="3600" b="1">
                <a:solidFill>
                  <a:schemeClr val="bg1"/>
                </a:solidFill>
                <a:latin typeface="BIZ UDPゴシック" panose="020B0400000000000000" pitchFamily="50" charset="-128"/>
                <a:ea typeface="BIZ UDPゴシック" panose="020B0400000000000000" pitchFamily="50" charset="-128"/>
              </a:rPr>
              <a:t>ワークシートへの記入例</a:t>
            </a:r>
            <a:r>
              <a:rPr kumimoji="1" lang="ja-JP" altLang="en-US" sz="3600" b="1">
                <a:solidFill>
                  <a:schemeClr val="bg1"/>
                </a:solidFill>
                <a:latin typeface="BIZ UDPゴシック" panose="020B0400000000000000" pitchFamily="50" charset="-128"/>
                <a:ea typeface="BIZ UDPゴシック" panose="020B0400000000000000" pitchFamily="50" charset="-128"/>
              </a:rPr>
              <a:t>（イベントカード）</a:t>
            </a:r>
          </a:p>
        </p:txBody>
      </p:sp>
      <p:sp>
        <p:nvSpPr>
          <p:cNvPr id="3" name="正方形/長方形 2">
            <a:extLst>
              <a:ext uri="{FF2B5EF4-FFF2-40B4-BE49-F238E27FC236}">
                <a16:creationId xmlns:a16="http://schemas.microsoft.com/office/drawing/2014/main" id="{0BEFA98E-7484-6910-A3F4-C317A75595BE}"/>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B9A47E82-C2DB-365A-8921-28BF16E6E40C}"/>
              </a:ext>
            </a:extLst>
          </p:cNvPr>
          <p:cNvSpPr/>
          <p:nvPr/>
        </p:nvSpPr>
        <p:spPr>
          <a:xfrm>
            <a:off x="1085557" y="1422930"/>
            <a:ext cx="5010443" cy="1196836"/>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tx1"/>
                </a:solidFill>
                <a:latin typeface="Yu Gothic UI Semibold" panose="020B0700000000000000" pitchFamily="50" charset="-128"/>
                <a:ea typeface="Yu Gothic UI Semibold" panose="020B0700000000000000" pitchFamily="50" charset="-128"/>
              </a:rPr>
              <a:t>最初のプレイヤー</a:t>
            </a:r>
            <a:r>
              <a:rPr lang="ja-JP" altLang="en-US" sz="3600" b="1">
                <a:solidFill>
                  <a:schemeClr val="tx1"/>
                </a:solidFill>
                <a:latin typeface="Yu Gothic UI Semibold" panose="020B0700000000000000" pitchFamily="50" charset="-128"/>
                <a:ea typeface="Yu Gothic UI Semibold" panose="020B0700000000000000" pitchFamily="50" charset="-128"/>
              </a:rPr>
              <a:t>は</a:t>
            </a:r>
            <a:r>
              <a:rPr lang="en-US" altLang="ja-JP" sz="3600" b="1">
                <a:solidFill>
                  <a:schemeClr val="tx1"/>
                </a:solidFill>
                <a:latin typeface="Yu Gothic UI Semibold" panose="020B0700000000000000" pitchFamily="50" charset="-128"/>
                <a:ea typeface="Yu Gothic UI Semibold" panose="020B0700000000000000" pitchFamily="50" charset="-128"/>
              </a:rPr>
              <a:t>20</a:t>
            </a:r>
            <a:r>
              <a:rPr lang="ja-JP" altLang="en-US" sz="3600" b="1">
                <a:solidFill>
                  <a:schemeClr val="tx1"/>
                </a:solidFill>
                <a:latin typeface="Yu Gothic UI Semibold" panose="020B0700000000000000" pitchFamily="50" charset="-128"/>
                <a:ea typeface="Yu Gothic UI Semibold" panose="020B0700000000000000" pitchFamily="50" charset="-128"/>
              </a:rPr>
              <a:t>代の</a:t>
            </a:r>
            <a:endParaRPr lang="en-US" altLang="ja-JP" sz="3600" b="1">
              <a:solidFill>
                <a:schemeClr val="tx1"/>
              </a:solidFill>
              <a:latin typeface="Yu Gothic UI Semibold" panose="020B0700000000000000" pitchFamily="50" charset="-128"/>
              <a:ea typeface="Yu Gothic UI Semibold" panose="020B0700000000000000" pitchFamily="50" charset="-128"/>
            </a:endParaRPr>
          </a:p>
          <a:p>
            <a:r>
              <a:rPr lang="ja-JP" altLang="en-US" sz="3600" b="1">
                <a:solidFill>
                  <a:schemeClr val="tx1"/>
                </a:solidFill>
                <a:latin typeface="Yu Gothic UI Semibold" panose="020B0700000000000000" pitchFamily="50" charset="-128"/>
                <a:ea typeface="Yu Gothic UI Semibold" panose="020B0700000000000000" pitchFamily="50" charset="-128"/>
              </a:rPr>
              <a:t>イベントカードを引きます。</a:t>
            </a:r>
            <a:endParaRPr kumimoji="1" lang="ja-JP" altLang="en-US" sz="3600" b="1">
              <a:solidFill>
                <a:schemeClr val="tx1"/>
              </a:solidFill>
              <a:latin typeface="Yu Gothic UI Semibold" panose="020B0700000000000000" pitchFamily="50" charset="-128"/>
              <a:ea typeface="Yu Gothic UI Semibold" panose="020B0700000000000000" pitchFamily="50" charset="-128"/>
            </a:endParaRPr>
          </a:p>
        </p:txBody>
      </p:sp>
      <p:grpSp>
        <p:nvGrpSpPr>
          <p:cNvPr id="29" name="グループ化 28">
            <a:extLst>
              <a:ext uri="{FF2B5EF4-FFF2-40B4-BE49-F238E27FC236}">
                <a16:creationId xmlns:a16="http://schemas.microsoft.com/office/drawing/2014/main" id="{566ED6E8-8DCA-515D-A7E6-4C2B7465BE42}"/>
              </a:ext>
            </a:extLst>
          </p:cNvPr>
          <p:cNvGrpSpPr/>
          <p:nvPr/>
        </p:nvGrpSpPr>
        <p:grpSpPr>
          <a:xfrm>
            <a:off x="713787" y="3313066"/>
            <a:ext cx="7855243" cy="2911384"/>
            <a:chOff x="713787" y="3313066"/>
            <a:chExt cx="7855243" cy="2911384"/>
          </a:xfrm>
        </p:grpSpPr>
        <p:pic>
          <p:nvPicPr>
            <p:cNvPr id="15" name="図 14">
              <a:extLst>
                <a:ext uri="{FF2B5EF4-FFF2-40B4-BE49-F238E27FC236}">
                  <a16:creationId xmlns:a16="http://schemas.microsoft.com/office/drawing/2014/main" id="{7E760D49-28D6-F387-D167-5EFA767A5B44}"/>
                </a:ext>
              </a:extLst>
            </p:cNvPr>
            <p:cNvPicPr>
              <a:picLocks noChangeAspect="1"/>
            </p:cNvPicPr>
            <p:nvPr/>
          </p:nvPicPr>
          <p:blipFill>
            <a:blip r:embed="rId3"/>
            <a:stretch>
              <a:fillRect/>
            </a:stretch>
          </p:blipFill>
          <p:spPr>
            <a:xfrm>
              <a:off x="713787" y="3313066"/>
              <a:ext cx="7855243" cy="2911384"/>
            </a:xfrm>
            <a:prstGeom prst="rect">
              <a:avLst/>
            </a:prstGeom>
          </p:spPr>
        </p:pic>
        <p:sp>
          <p:nvSpPr>
            <p:cNvPr id="17" name="テキスト ボックス 16">
              <a:extLst>
                <a:ext uri="{FF2B5EF4-FFF2-40B4-BE49-F238E27FC236}">
                  <a16:creationId xmlns:a16="http://schemas.microsoft.com/office/drawing/2014/main" id="{3FD598BB-293B-EFE3-54B3-973A56954466}"/>
                </a:ext>
              </a:extLst>
            </p:cNvPr>
            <p:cNvSpPr txBox="1"/>
            <p:nvPr/>
          </p:nvSpPr>
          <p:spPr>
            <a:xfrm>
              <a:off x="1263650" y="3993937"/>
              <a:ext cx="288862" cy="261610"/>
            </a:xfrm>
            <a:prstGeom prst="rect">
              <a:avLst/>
            </a:prstGeom>
            <a:noFill/>
          </p:spPr>
          <p:txBody>
            <a:bodyPr wrap="none" rtlCol="0">
              <a:spAutoFit/>
            </a:bodyPr>
            <a:lstStyle/>
            <a:p>
              <a:r>
                <a:rPr kumimoji="1" lang="ja-JP" altLang="en-US" sz="1100" b="1">
                  <a:solidFill>
                    <a:srgbClr val="FF0000"/>
                  </a:solidFill>
                  <a:latin typeface="Yu Gothic UI Semibold" panose="020B0700000000000000" pitchFamily="50" charset="-128"/>
                  <a:ea typeface="Yu Gothic UI Semibold" panose="020B0700000000000000" pitchFamily="50" charset="-128"/>
                </a:rPr>
                <a:t>レ</a:t>
              </a:r>
            </a:p>
          </p:txBody>
        </p:sp>
        <p:sp>
          <p:nvSpPr>
            <p:cNvPr id="18" name="テキスト ボックス 17">
              <a:extLst>
                <a:ext uri="{FF2B5EF4-FFF2-40B4-BE49-F238E27FC236}">
                  <a16:creationId xmlns:a16="http://schemas.microsoft.com/office/drawing/2014/main" id="{5CF9B06B-697F-CD5C-CD7F-100EAF48C882}"/>
                </a:ext>
              </a:extLst>
            </p:cNvPr>
            <p:cNvSpPr txBox="1"/>
            <p:nvPr/>
          </p:nvSpPr>
          <p:spPr>
            <a:xfrm>
              <a:off x="3009900" y="4162917"/>
              <a:ext cx="288862" cy="261610"/>
            </a:xfrm>
            <a:prstGeom prst="rect">
              <a:avLst/>
            </a:prstGeom>
            <a:noFill/>
          </p:spPr>
          <p:txBody>
            <a:bodyPr wrap="none" rtlCol="0">
              <a:spAutoFit/>
            </a:bodyPr>
            <a:lstStyle/>
            <a:p>
              <a:r>
                <a:rPr kumimoji="1" lang="ja-JP" altLang="en-US" sz="1100" b="1">
                  <a:solidFill>
                    <a:srgbClr val="FF0000"/>
                  </a:solidFill>
                  <a:latin typeface="Yu Gothic UI Semibold" panose="020B0700000000000000" pitchFamily="50" charset="-128"/>
                  <a:ea typeface="Yu Gothic UI Semibold" panose="020B0700000000000000" pitchFamily="50" charset="-128"/>
                </a:rPr>
                <a:t>レ</a:t>
              </a:r>
            </a:p>
          </p:txBody>
        </p:sp>
        <p:sp>
          <p:nvSpPr>
            <p:cNvPr id="19" name="テキスト ボックス 18">
              <a:extLst>
                <a:ext uri="{FF2B5EF4-FFF2-40B4-BE49-F238E27FC236}">
                  <a16:creationId xmlns:a16="http://schemas.microsoft.com/office/drawing/2014/main" id="{749DFECD-9D57-57F4-BD9B-2227C0A7E7FF}"/>
                </a:ext>
              </a:extLst>
            </p:cNvPr>
            <p:cNvSpPr txBox="1"/>
            <p:nvPr/>
          </p:nvSpPr>
          <p:spPr>
            <a:xfrm>
              <a:off x="6229350" y="3978251"/>
              <a:ext cx="450764" cy="369332"/>
            </a:xfrm>
            <a:prstGeom prst="rect">
              <a:avLst/>
            </a:prstGeom>
            <a:noFill/>
          </p:spPr>
          <p:txBody>
            <a:bodyPr wrap="none" rtlCol="0">
              <a:spAutoFit/>
            </a:bodyPr>
            <a:lstStyle/>
            <a:p>
              <a:r>
                <a:rPr kumimoji="1" lang="en-US" altLang="ja-JP" b="1">
                  <a:solidFill>
                    <a:srgbClr val="FF0000"/>
                  </a:solidFill>
                  <a:latin typeface="Yu Gothic UI Semibold" panose="020B0700000000000000" pitchFamily="50" charset="-128"/>
                  <a:ea typeface="Yu Gothic UI Semibold" panose="020B0700000000000000" pitchFamily="50" charset="-128"/>
                </a:rPr>
                <a:t>50</a:t>
              </a:r>
              <a:endParaRPr kumimoji="1" lang="ja-JP" altLang="en-US" b="1">
                <a:solidFill>
                  <a:srgbClr val="FF0000"/>
                </a:solidFill>
                <a:latin typeface="Yu Gothic UI Semibold" panose="020B0700000000000000" pitchFamily="50" charset="-128"/>
                <a:ea typeface="Yu Gothic UI Semibold" panose="020B0700000000000000" pitchFamily="50" charset="-128"/>
              </a:endParaRPr>
            </a:p>
          </p:txBody>
        </p:sp>
        <p:sp>
          <p:nvSpPr>
            <p:cNvPr id="20" name="テキスト ボックス 19">
              <a:extLst>
                <a:ext uri="{FF2B5EF4-FFF2-40B4-BE49-F238E27FC236}">
                  <a16:creationId xmlns:a16="http://schemas.microsoft.com/office/drawing/2014/main" id="{4E04CFA3-3F12-9823-308C-2678069161C2}"/>
                </a:ext>
              </a:extLst>
            </p:cNvPr>
            <p:cNvSpPr txBox="1"/>
            <p:nvPr/>
          </p:nvSpPr>
          <p:spPr>
            <a:xfrm>
              <a:off x="7288875" y="4003879"/>
              <a:ext cx="450764" cy="369332"/>
            </a:xfrm>
            <a:prstGeom prst="rect">
              <a:avLst/>
            </a:prstGeom>
            <a:noFill/>
          </p:spPr>
          <p:txBody>
            <a:bodyPr wrap="none" rtlCol="0">
              <a:spAutoFit/>
            </a:bodyPr>
            <a:lstStyle/>
            <a:p>
              <a:r>
                <a:rPr kumimoji="1" lang="en-US" altLang="ja-JP" b="1">
                  <a:solidFill>
                    <a:srgbClr val="FF0000"/>
                  </a:solidFill>
                  <a:latin typeface="Yu Gothic UI Semibold" panose="020B0700000000000000" pitchFamily="50" charset="-128"/>
                  <a:ea typeface="Yu Gothic UI Semibold" panose="020B0700000000000000" pitchFamily="50" charset="-128"/>
                </a:rPr>
                <a:t>50</a:t>
              </a:r>
              <a:endParaRPr kumimoji="1" lang="ja-JP" altLang="en-US" b="1">
                <a:solidFill>
                  <a:srgbClr val="FF0000"/>
                </a:solidFill>
                <a:latin typeface="Yu Gothic UI Semibold" panose="020B0700000000000000" pitchFamily="50" charset="-128"/>
                <a:ea typeface="Yu Gothic UI Semibold" panose="020B0700000000000000" pitchFamily="50" charset="-128"/>
              </a:endParaRPr>
            </a:p>
          </p:txBody>
        </p:sp>
      </p:grpSp>
      <p:sp>
        <p:nvSpPr>
          <p:cNvPr id="21" name="テキスト ボックス 20">
            <a:extLst>
              <a:ext uri="{FF2B5EF4-FFF2-40B4-BE49-F238E27FC236}">
                <a16:creationId xmlns:a16="http://schemas.microsoft.com/office/drawing/2014/main" id="{C58C1856-CE3D-542F-5855-0C6A799D3AEF}"/>
              </a:ext>
            </a:extLst>
          </p:cNvPr>
          <p:cNvSpPr txBox="1"/>
          <p:nvPr/>
        </p:nvSpPr>
        <p:spPr>
          <a:xfrm>
            <a:off x="6654628" y="4918543"/>
            <a:ext cx="450764" cy="369332"/>
          </a:xfrm>
          <a:prstGeom prst="rect">
            <a:avLst/>
          </a:prstGeom>
          <a:noFill/>
        </p:spPr>
        <p:txBody>
          <a:bodyPr wrap="none" rtlCol="0">
            <a:spAutoFit/>
          </a:bodyPr>
          <a:lstStyle/>
          <a:p>
            <a:r>
              <a:rPr kumimoji="1" lang="en-US" altLang="ja-JP" b="1">
                <a:solidFill>
                  <a:srgbClr val="FF0000"/>
                </a:solidFill>
                <a:latin typeface="Yu Gothic UI Semibold" panose="020B0700000000000000" pitchFamily="50" charset="-128"/>
                <a:ea typeface="Yu Gothic UI Semibold" panose="020B0700000000000000" pitchFamily="50" charset="-128"/>
              </a:rPr>
              <a:t>40</a:t>
            </a:r>
            <a:endParaRPr kumimoji="1" lang="ja-JP" altLang="en-US" b="1">
              <a:solidFill>
                <a:srgbClr val="FF0000"/>
              </a:solidFill>
              <a:latin typeface="Yu Gothic UI Semibold" panose="020B0700000000000000" pitchFamily="50" charset="-128"/>
              <a:ea typeface="Yu Gothic UI Semibold" panose="020B0700000000000000" pitchFamily="50" charset="-128"/>
            </a:endParaRPr>
          </a:p>
        </p:txBody>
      </p:sp>
      <p:sp>
        <p:nvSpPr>
          <p:cNvPr id="22" name="テキスト ボックス 21">
            <a:extLst>
              <a:ext uri="{FF2B5EF4-FFF2-40B4-BE49-F238E27FC236}">
                <a16:creationId xmlns:a16="http://schemas.microsoft.com/office/drawing/2014/main" id="{9BC2504D-ACA2-BBEB-32E3-B9D46D76883A}"/>
              </a:ext>
            </a:extLst>
          </p:cNvPr>
          <p:cNvSpPr txBox="1"/>
          <p:nvPr/>
        </p:nvSpPr>
        <p:spPr>
          <a:xfrm>
            <a:off x="7427887" y="4949006"/>
            <a:ext cx="405880" cy="369332"/>
          </a:xfrm>
          <a:prstGeom prst="rect">
            <a:avLst/>
          </a:prstGeom>
          <a:noFill/>
        </p:spPr>
        <p:txBody>
          <a:bodyPr wrap="none" rtlCol="0">
            <a:spAutoFit/>
          </a:bodyPr>
          <a:lstStyle/>
          <a:p>
            <a:r>
              <a:rPr kumimoji="1" lang="en-US" altLang="ja-JP" b="1">
                <a:solidFill>
                  <a:srgbClr val="FF0000"/>
                </a:solidFill>
                <a:latin typeface="Yu Gothic UI Semibold" panose="020B0700000000000000" pitchFamily="50" charset="-128"/>
                <a:ea typeface="Yu Gothic UI Semibold" panose="020B0700000000000000" pitchFamily="50" charset="-128"/>
              </a:rPr>
              <a:t>10</a:t>
            </a:r>
            <a:endParaRPr kumimoji="1" lang="ja-JP" altLang="en-US" b="1">
              <a:solidFill>
                <a:srgbClr val="FF0000"/>
              </a:solidFill>
              <a:latin typeface="Yu Gothic UI Semibold" panose="020B0700000000000000" pitchFamily="50" charset="-128"/>
              <a:ea typeface="Yu Gothic UI Semibold" panose="020B0700000000000000" pitchFamily="50" charset="-128"/>
            </a:endParaRPr>
          </a:p>
        </p:txBody>
      </p:sp>
      <p:sp>
        <p:nvSpPr>
          <p:cNvPr id="24" name="テキスト ボックス 23">
            <a:extLst>
              <a:ext uri="{FF2B5EF4-FFF2-40B4-BE49-F238E27FC236}">
                <a16:creationId xmlns:a16="http://schemas.microsoft.com/office/drawing/2014/main" id="{760E338F-8443-F3C5-AC40-ED6D35FF8B6F}"/>
              </a:ext>
            </a:extLst>
          </p:cNvPr>
          <p:cNvSpPr txBox="1"/>
          <p:nvPr/>
        </p:nvSpPr>
        <p:spPr>
          <a:xfrm>
            <a:off x="4873490" y="5040883"/>
            <a:ext cx="325730" cy="261610"/>
          </a:xfrm>
          <a:prstGeom prst="rect">
            <a:avLst/>
          </a:prstGeom>
          <a:noFill/>
        </p:spPr>
        <p:txBody>
          <a:bodyPr wrap="none" rtlCol="0">
            <a:spAutoFit/>
          </a:bodyPr>
          <a:lstStyle/>
          <a:p>
            <a:r>
              <a:rPr kumimoji="1" lang="ja-JP" altLang="en-US" sz="1100" b="1">
                <a:solidFill>
                  <a:srgbClr val="FF0000"/>
                </a:solidFill>
              </a:rPr>
              <a:t>レ</a:t>
            </a:r>
          </a:p>
        </p:txBody>
      </p:sp>
      <p:sp>
        <p:nvSpPr>
          <p:cNvPr id="25" name="テキスト ボックス 24">
            <a:extLst>
              <a:ext uri="{FF2B5EF4-FFF2-40B4-BE49-F238E27FC236}">
                <a16:creationId xmlns:a16="http://schemas.microsoft.com/office/drawing/2014/main" id="{0A10DFE0-608A-3FB1-A996-E7FEDE8EB3AD}"/>
              </a:ext>
            </a:extLst>
          </p:cNvPr>
          <p:cNvSpPr txBox="1"/>
          <p:nvPr/>
        </p:nvSpPr>
        <p:spPr>
          <a:xfrm>
            <a:off x="2452410" y="4948972"/>
            <a:ext cx="1338828" cy="369332"/>
          </a:xfrm>
          <a:prstGeom prst="rect">
            <a:avLst/>
          </a:prstGeom>
          <a:noFill/>
        </p:spPr>
        <p:txBody>
          <a:bodyPr wrap="none" rtlCol="0">
            <a:spAutoFit/>
          </a:bodyPr>
          <a:lstStyle/>
          <a:p>
            <a:r>
              <a:rPr kumimoji="1" lang="ja-JP" altLang="en-US" b="1">
                <a:solidFill>
                  <a:srgbClr val="FF0000"/>
                </a:solidFill>
                <a:latin typeface="Yu Gothic UI Semibold" panose="020B0700000000000000" pitchFamily="50" charset="-128"/>
                <a:ea typeface="Yu Gothic UI Semibold" panose="020B0700000000000000" pitchFamily="50" charset="-128"/>
              </a:rPr>
              <a:t>自動車事故</a:t>
            </a:r>
          </a:p>
        </p:txBody>
      </p:sp>
      <p:grpSp>
        <p:nvGrpSpPr>
          <p:cNvPr id="30" name="グループ化 29">
            <a:extLst>
              <a:ext uri="{FF2B5EF4-FFF2-40B4-BE49-F238E27FC236}">
                <a16:creationId xmlns:a16="http://schemas.microsoft.com/office/drawing/2014/main" id="{239CEB17-E690-1174-6528-4576927A115F}"/>
              </a:ext>
            </a:extLst>
          </p:cNvPr>
          <p:cNvGrpSpPr/>
          <p:nvPr/>
        </p:nvGrpSpPr>
        <p:grpSpPr>
          <a:xfrm>
            <a:off x="3798003" y="1774958"/>
            <a:ext cx="8109424" cy="4299857"/>
            <a:chOff x="3798003" y="1774958"/>
            <a:chExt cx="8109424" cy="4299857"/>
          </a:xfrm>
        </p:grpSpPr>
        <p:pic>
          <p:nvPicPr>
            <p:cNvPr id="7" name="図 6">
              <a:extLst>
                <a:ext uri="{FF2B5EF4-FFF2-40B4-BE49-F238E27FC236}">
                  <a16:creationId xmlns:a16="http://schemas.microsoft.com/office/drawing/2014/main" id="{C2337985-948F-29C5-E067-9CA5F2C7CA9B}"/>
                </a:ext>
              </a:extLst>
            </p:cNvPr>
            <p:cNvPicPr>
              <a:picLocks noChangeAspect="1"/>
            </p:cNvPicPr>
            <p:nvPr/>
          </p:nvPicPr>
          <p:blipFill>
            <a:blip r:embed="rId4"/>
            <a:stretch>
              <a:fillRect/>
            </a:stretch>
          </p:blipFill>
          <p:spPr>
            <a:xfrm>
              <a:off x="9403173" y="1774958"/>
              <a:ext cx="2504254" cy="4299857"/>
            </a:xfrm>
            <a:prstGeom prst="rect">
              <a:avLst/>
            </a:prstGeom>
          </p:spPr>
        </p:pic>
        <p:sp>
          <p:nvSpPr>
            <p:cNvPr id="26" name="正方形/長方形 25">
              <a:extLst>
                <a:ext uri="{FF2B5EF4-FFF2-40B4-BE49-F238E27FC236}">
                  <a16:creationId xmlns:a16="http://schemas.microsoft.com/office/drawing/2014/main" id="{3861925C-EC96-4160-FF02-DAFA283C5B5A}"/>
                </a:ext>
              </a:extLst>
            </p:cNvPr>
            <p:cNvSpPr/>
            <p:nvPr/>
          </p:nvSpPr>
          <p:spPr>
            <a:xfrm>
              <a:off x="9768416" y="3845983"/>
              <a:ext cx="1756833" cy="4095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a:extLst>
                <a:ext uri="{FF2B5EF4-FFF2-40B4-BE49-F238E27FC236}">
                  <a16:creationId xmlns:a16="http://schemas.microsoft.com/office/drawing/2014/main" id="{3FEB75BD-F7B5-14F4-F8C0-D5ACBDFD39E3}"/>
                </a:ext>
              </a:extLst>
            </p:cNvPr>
            <p:cNvCxnSpPr>
              <a:endCxn id="25" idx="3"/>
            </p:cNvCxnSpPr>
            <p:nvPr/>
          </p:nvCxnSpPr>
          <p:spPr>
            <a:xfrm flipH="1">
              <a:off x="3798003" y="4003879"/>
              <a:ext cx="5917497" cy="10370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0" name="図 9">
            <a:extLst>
              <a:ext uri="{FF2B5EF4-FFF2-40B4-BE49-F238E27FC236}">
                <a16:creationId xmlns:a16="http://schemas.microsoft.com/office/drawing/2014/main" id="{570F2A96-FA74-411D-DEEB-A2B0633BE1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400992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P spid="22"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DCC81896-C04D-1EBA-7BE6-4265A7E51E69}"/>
              </a:ext>
            </a:extLst>
          </p:cNvPr>
          <p:cNvGrpSpPr/>
          <p:nvPr/>
        </p:nvGrpSpPr>
        <p:grpSpPr>
          <a:xfrm>
            <a:off x="0" y="0"/>
            <a:ext cx="12192000" cy="6858000"/>
            <a:chOff x="0" y="0"/>
            <a:chExt cx="12192000" cy="6858000"/>
          </a:xfrm>
        </p:grpSpPr>
        <p:sp>
          <p:nvSpPr>
            <p:cNvPr id="2" name="正方形/長方形 1">
              <a:extLst>
                <a:ext uri="{FF2B5EF4-FFF2-40B4-BE49-F238E27FC236}">
                  <a16:creationId xmlns:a16="http://schemas.microsoft.com/office/drawing/2014/main" id="{8EB7B937-BE5B-56C6-7637-C4F48FA4B49E}"/>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600" b="1">
                  <a:solidFill>
                    <a:schemeClr val="tx1"/>
                  </a:solidFill>
                  <a:latin typeface="BIZ UDPゴシック" panose="020B0400000000000000" pitchFamily="50" charset="-128"/>
                  <a:ea typeface="BIZ UDPゴシック" panose="020B0400000000000000" pitchFamily="50" charset="-128"/>
                </a:rPr>
                <a:t>　</a:t>
              </a:r>
              <a:r>
                <a:rPr lang="ja-JP" altLang="en-US" sz="3600" b="1">
                  <a:solidFill>
                    <a:schemeClr val="bg1"/>
                  </a:solidFill>
                  <a:latin typeface="BIZ UDPゴシック" panose="020B0400000000000000" pitchFamily="50" charset="-128"/>
                  <a:ea typeface="BIZ UDPゴシック" panose="020B0400000000000000" pitchFamily="50" charset="-128"/>
                </a:rPr>
                <a:t>ワークシートへの記入例</a:t>
              </a:r>
              <a:r>
                <a:rPr kumimoji="1" lang="ja-JP" altLang="en-US" sz="3600" b="1">
                  <a:solidFill>
                    <a:schemeClr val="bg1"/>
                  </a:solidFill>
                  <a:latin typeface="BIZ UDPゴシック" panose="020B0400000000000000" pitchFamily="50" charset="-128"/>
                  <a:ea typeface="BIZ UDPゴシック" panose="020B0400000000000000" pitchFamily="50" charset="-128"/>
                </a:rPr>
                <a:t>（ボーナスカード）</a:t>
              </a:r>
            </a:p>
          </p:txBody>
        </p:sp>
        <p:sp>
          <p:nvSpPr>
            <p:cNvPr id="3" name="正方形/長方形 2">
              <a:extLst>
                <a:ext uri="{FF2B5EF4-FFF2-40B4-BE49-F238E27FC236}">
                  <a16:creationId xmlns:a16="http://schemas.microsoft.com/office/drawing/2014/main" id="{0BEFA98E-7484-6910-A3F4-C317A75595BE}"/>
                </a:ext>
              </a:extLst>
            </p:cNvPr>
            <p:cNvSpPr/>
            <p:nvPr/>
          </p:nvSpPr>
          <p:spPr>
            <a:xfrm>
              <a:off x="0" y="6696222"/>
              <a:ext cx="12192000" cy="161778"/>
            </a:xfrm>
            <a:prstGeom prst="rect">
              <a:avLst/>
            </a:prstGeom>
            <a:solidFill>
              <a:srgbClr val="B18F57"/>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8" name="グループ化 7">
              <a:extLst>
                <a:ext uri="{FF2B5EF4-FFF2-40B4-BE49-F238E27FC236}">
                  <a16:creationId xmlns:a16="http://schemas.microsoft.com/office/drawing/2014/main" id="{72FAED26-7FB9-098A-2835-FBD8D6BCAD52}"/>
                </a:ext>
              </a:extLst>
            </p:cNvPr>
            <p:cNvGrpSpPr/>
            <p:nvPr/>
          </p:nvGrpSpPr>
          <p:grpSpPr>
            <a:xfrm>
              <a:off x="713787" y="3313066"/>
              <a:ext cx="7855243" cy="2911384"/>
              <a:chOff x="713787" y="3313066"/>
              <a:chExt cx="7855243" cy="2911384"/>
            </a:xfrm>
          </p:grpSpPr>
          <p:pic>
            <p:nvPicPr>
              <p:cNvPr id="9" name="図 8">
                <a:extLst>
                  <a:ext uri="{FF2B5EF4-FFF2-40B4-BE49-F238E27FC236}">
                    <a16:creationId xmlns:a16="http://schemas.microsoft.com/office/drawing/2014/main" id="{5D716795-3C79-E0A9-818D-5CF75D2CCCC1}"/>
                  </a:ext>
                </a:extLst>
              </p:cNvPr>
              <p:cNvPicPr>
                <a:picLocks noChangeAspect="1"/>
              </p:cNvPicPr>
              <p:nvPr/>
            </p:nvPicPr>
            <p:blipFill>
              <a:blip r:embed="rId3"/>
              <a:stretch>
                <a:fillRect/>
              </a:stretch>
            </p:blipFill>
            <p:spPr>
              <a:xfrm>
                <a:off x="713787" y="3313066"/>
                <a:ext cx="7855243" cy="2911384"/>
              </a:xfrm>
              <a:prstGeom prst="rect">
                <a:avLst/>
              </a:prstGeom>
            </p:spPr>
          </p:pic>
          <p:sp>
            <p:nvSpPr>
              <p:cNvPr id="10" name="テキスト ボックス 9">
                <a:extLst>
                  <a:ext uri="{FF2B5EF4-FFF2-40B4-BE49-F238E27FC236}">
                    <a16:creationId xmlns:a16="http://schemas.microsoft.com/office/drawing/2014/main" id="{8CD1E015-1945-92A0-A5E5-0604D8844A74}"/>
                  </a:ext>
                </a:extLst>
              </p:cNvPr>
              <p:cNvSpPr txBox="1"/>
              <p:nvPr/>
            </p:nvSpPr>
            <p:spPr>
              <a:xfrm>
                <a:off x="1263650" y="3993937"/>
                <a:ext cx="325730" cy="261610"/>
              </a:xfrm>
              <a:prstGeom prst="rect">
                <a:avLst/>
              </a:prstGeom>
              <a:noFill/>
            </p:spPr>
            <p:txBody>
              <a:bodyPr wrap="none" rtlCol="0">
                <a:spAutoFit/>
              </a:bodyPr>
              <a:lstStyle/>
              <a:p>
                <a:r>
                  <a:rPr kumimoji="1" lang="ja-JP" altLang="en-US" sz="1100" b="1"/>
                  <a:t>レ</a:t>
                </a:r>
              </a:p>
            </p:txBody>
          </p:sp>
          <p:sp>
            <p:nvSpPr>
              <p:cNvPr id="11" name="テキスト ボックス 10">
                <a:extLst>
                  <a:ext uri="{FF2B5EF4-FFF2-40B4-BE49-F238E27FC236}">
                    <a16:creationId xmlns:a16="http://schemas.microsoft.com/office/drawing/2014/main" id="{886FC23B-F2ED-DF92-C3D8-4F4C7D940E11}"/>
                  </a:ext>
                </a:extLst>
              </p:cNvPr>
              <p:cNvSpPr txBox="1"/>
              <p:nvPr/>
            </p:nvSpPr>
            <p:spPr>
              <a:xfrm>
                <a:off x="3009900" y="4162917"/>
                <a:ext cx="325730" cy="261610"/>
              </a:xfrm>
              <a:prstGeom prst="rect">
                <a:avLst/>
              </a:prstGeom>
              <a:noFill/>
            </p:spPr>
            <p:txBody>
              <a:bodyPr wrap="none" rtlCol="0">
                <a:spAutoFit/>
              </a:bodyPr>
              <a:lstStyle/>
              <a:p>
                <a:r>
                  <a:rPr kumimoji="1" lang="ja-JP" altLang="en-US" sz="1100" b="1"/>
                  <a:t>レ</a:t>
                </a:r>
              </a:p>
            </p:txBody>
          </p:sp>
          <p:sp>
            <p:nvSpPr>
              <p:cNvPr id="12" name="テキスト ボックス 11">
                <a:extLst>
                  <a:ext uri="{FF2B5EF4-FFF2-40B4-BE49-F238E27FC236}">
                    <a16:creationId xmlns:a16="http://schemas.microsoft.com/office/drawing/2014/main" id="{46D13A62-2038-21A8-BE82-56F09E29C6BA}"/>
                  </a:ext>
                </a:extLst>
              </p:cNvPr>
              <p:cNvSpPr txBox="1"/>
              <p:nvPr/>
            </p:nvSpPr>
            <p:spPr>
              <a:xfrm>
                <a:off x="6229350" y="3978251"/>
                <a:ext cx="450764" cy="369332"/>
              </a:xfrm>
              <a:prstGeom prst="rect">
                <a:avLst/>
              </a:prstGeom>
              <a:noFill/>
            </p:spPr>
            <p:txBody>
              <a:bodyPr wrap="none" rtlCol="0">
                <a:spAutoFit/>
              </a:bodyPr>
              <a:lstStyle/>
              <a:p>
                <a:r>
                  <a:rPr kumimoji="1" lang="en-US" altLang="ja-JP" b="1"/>
                  <a:t>50</a:t>
                </a:r>
                <a:endParaRPr kumimoji="1" lang="ja-JP" altLang="en-US" b="1"/>
              </a:p>
            </p:txBody>
          </p:sp>
          <p:sp>
            <p:nvSpPr>
              <p:cNvPr id="13" name="テキスト ボックス 12">
                <a:extLst>
                  <a:ext uri="{FF2B5EF4-FFF2-40B4-BE49-F238E27FC236}">
                    <a16:creationId xmlns:a16="http://schemas.microsoft.com/office/drawing/2014/main" id="{E698DDF1-7F05-2970-19D2-409D4EA42A9E}"/>
                  </a:ext>
                </a:extLst>
              </p:cNvPr>
              <p:cNvSpPr txBox="1"/>
              <p:nvPr/>
            </p:nvSpPr>
            <p:spPr>
              <a:xfrm>
                <a:off x="7288875" y="4003879"/>
                <a:ext cx="450764" cy="369332"/>
              </a:xfrm>
              <a:prstGeom prst="rect">
                <a:avLst/>
              </a:prstGeom>
              <a:noFill/>
            </p:spPr>
            <p:txBody>
              <a:bodyPr wrap="none" rtlCol="0">
                <a:spAutoFit/>
              </a:bodyPr>
              <a:lstStyle/>
              <a:p>
                <a:r>
                  <a:rPr kumimoji="1" lang="en-US" altLang="ja-JP" b="1"/>
                  <a:t>50</a:t>
                </a:r>
                <a:endParaRPr kumimoji="1" lang="ja-JP" altLang="en-US" b="1"/>
              </a:p>
            </p:txBody>
          </p:sp>
        </p:grpSp>
        <p:sp>
          <p:nvSpPr>
            <p:cNvPr id="14" name="テキスト ボックス 13">
              <a:extLst>
                <a:ext uri="{FF2B5EF4-FFF2-40B4-BE49-F238E27FC236}">
                  <a16:creationId xmlns:a16="http://schemas.microsoft.com/office/drawing/2014/main" id="{1850832C-2435-F30D-D0C3-E7C64BD56D46}"/>
                </a:ext>
              </a:extLst>
            </p:cNvPr>
            <p:cNvSpPr txBox="1"/>
            <p:nvPr/>
          </p:nvSpPr>
          <p:spPr>
            <a:xfrm>
              <a:off x="6654628" y="4918543"/>
              <a:ext cx="450764" cy="369332"/>
            </a:xfrm>
            <a:prstGeom prst="rect">
              <a:avLst/>
            </a:prstGeom>
            <a:noFill/>
          </p:spPr>
          <p:txBody>
            <a:bodyPr wrap="none" rtlCol="0">
              <a:spAutoFit/>
            </a:bodyPr>
            <a:lstStyle/>
            <a:p>
              <a:r>
                <a:rPr kumimoji="1" lang="en-US" altLang="ja-JP" b="1"/>
                <a:t>40</a:t>
              </a:r>
              <a:endParaRPr kumimoji="1" lang="ja-JP" altLang="en-US" b="1"/>
            </a:p>
          </p:txBody>
        </p:sp>
        <p:sp>
          <p:nvSpPr>
            <p:cNvPr id="15" name="テキスト ボックス 14">
              <a:extLst>
                <a:ext uri="{FF2B5EF4-FFF2-40B4-BE49-F238E27FC236}">
                  <a16:creationId xmlns:a16="http://schemas.microsoft.com/office/drawing/2014/main" id="{2FB1B1B8-6B0C-ED12-C1FA-04911EF1643E}"/>
                </a:ext>
              </a:extLst>
            </p:cNvPr>
            <p:cNvSpPr txBox="1"/>
            <p:nvPr/>
          </p:nvSpPr>
          <p:spPr>
            <a:xfrm>
              <a:off x="7427887" y="4949006"/>
              <a:ext cx="450764" cy="369332"/>
            </a:xfrm>
            <a:prstGeom prst="rect">
              <a:avLst/>
            </a:prstGeom>
            <a:noFill/>
          </p:spPr>
          <p:txBody>
            <a:bodyPr wrap="none" rtlCol="0">
              <a:spAutoFit/>
            </a:bodyPr>
            <a:lstStyle/>
            <a:p>
              <a:r>
                <a:rPr kumimoji="1" lang="en-US" altLang="ja-JP" b="1"/>
                <a:t>10</a:t>
              </a:r>
              <a:endParaRPr kumimoji="1" lang="ja-JP" altLang="en-US" b="1"/>
            </a:p>
          </p:txBody>
        </p:sp>
        <p:sp>
          <p:nvSpPr>
            <p:cNvPr id="16" name="テキスト ボックス 15">
              <a:extLst>
                <a:ext uri="{FF2B5EF4-FFF2-40B4-BE49-F238E27FC236}">
                  <a16:creationId xmlns:a16="http://schemas.microsoft.com/office/drawing/2014/main" id="{9EC39BC2-A806-94FD-CD79-894A0EED5FB1}"/>
                </a:ext>
              </a:extLst>
            </p:cNvPr>
            <p:cNvSpPr txBox="1"/>
            <p:nvPr/>
          </p:nvSpPr>
          <p:spPr>
            <a:xfrm>
              <a:off x="4873490" y="5040883"/>
              <a:ext cx="325730" cy="261610"/>
            </a:xfrm>
            <a:prstGeom prst="rect">
              <a:avLst/>
            </a:prstGeom>
            <a:noFill/>
          </p:spPr>
          <p:txBody>
            <a:bodyPr wrap="none" rtlCol="0">
              <a:spAutoFit/>
            </a:bodyPr>
            <a:lstStyle/>
            <a:p>
              <a:r>
                <a:rPr kumimoji="1" lang="ja-JP" altLang="en-US" sz="1100" b="1"/>
                <a:t>レ</a:t>
              </a:r>
            </a:p>
          </p:txBody>
        </p:sp>
        <p:sp>
          <p:nvSpPr>
            <p:cNvPr id="17" name="テキスト ボックス 16">
              <a:extLst>
                <a:ext uri="{FF2B5EF4-FFF2-40B4-BE49-F238E27FC236}">
                  <a16:creationId xmlns:a16="http://schemas.microsoft.com/office/drawing/2014/main" id="{70796288-DFD3-F360-05C9-9E237E85F9F6}"/>
                </a:ext>
              </a:extLst>
            </p:cNvPr>
            <p:cNvSpPr txBox="1"/>
            <p:nvPr/>
          </p:nvSpPr>
          <p:spPr>
            <a:xfrm>
              <a:off x="2452410" y="4948972"/>
              <a:ext cx="1338828" cy="369332"/>
            </a:xfrm>
            <a:prstGeom prst="rect">
              <a:avLst/>
            </a:prstGeom>
            <a:noFill/>
          </p:spPr>
          <p:txBody>
            <a:bodyPr wrap="none" rtlCol="0">
              <a:spAutoFit/>
            </a:bodyPr>
            <a:lstStyle/>
            <a:p>
              <a:r>
                <a:rPr kumimoji="1" lang="ja-JP" altLang="en-US" b="1"/>
                <a:t>自動車事故</a:t>
              </a:r>
            </a:p>
          </p:txBody>
        </p:sp>
      </p:grpSp>
      <p:sp>
        <p:nvSpPr>
          <p:cNvPr id="19" name="正方形/長方形 18">
            <a:extLst>
              <a:ext uri="{FF2B5EF4-FFF2-40B4-BE49-F238E27FC236}">
                <a16:creationId xmlns:a16="http://schemas.microsoft.com/office/drawing/2014/main" id="{2E15DC36-B86C-F871-1ACA-5279FD0BB5E1}"/>
              </a:ext>
            </a:extLst>
          </p:cNvPr>
          <p:cNvSpPr/>
          <p:nvPr/>
        </p:nvSpPr>
        <p:spPr>
          <a:xfrm>
            <a:off x="930082" y="1567227"/>
            <a:ext cx="6809557" cy="1089276"/>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tx1"/>
                </a:solidFill>
                <a:latin typeface="Yu Gothic UI Semibold" panose="020B0700000000000000" pitchFamily="50" charset="-128"/>
                <a:ea typeface="Yu Gothic UI Semibold" panose="020B0700000000000000" pitchFamily="50" charset="-128"/>
              </a:rPr>
              <a:t>次に</a:t>
            </a:r>
            <a:r>
              <a:rPr lang="en-US" altLang="ja-JP" sz="3600" b="1">
                <a:solidFill>
                  <a:schemeClr val="tx1"/>
                </a:solidFill>
                <a:latin typeface="Yu Gothic UI Semibold" panose="020B0700000000000000" pitchFamily="50" charset="-128"/>
                <a:ea typeface="Yu Gothic UI Semibold" panose="020B0700000000000000" pitchFamily="50" charset="-128"/>
              </a:rPr>
              <a:t>20</a:t>
            </a:r>
            <a:r>
              <a:rPr lang="ja-JP" altLang="en-US" sz="3600" b="1">
                <a:solidFill>
                  <a:schemeClr val="tx1"/>
                </a:solidFill>
                <a:latin typeface="Yu Gothic UI Semibold" panose="020B0700000000000000" pitchFamily="50" charset="-128"/>
                <a:ea typeface="Yu Gothic UI Semibold" panose="020B0700000000000000" pitchFamily="50" charset="-128"/>
              </a:rPr>
              <a:t>代のボーナスカードを引きます。</a:t>
            </a:r>
            <a:endParaRPr kumimoji="1" lang="ja-JP" altLang="en-US" sz="3600" b="1">
              <a:solidFill>
                <a:schemeClr val="tx1"/>
              </a:solidFill>
              <a:latin typeface="Yu Gothic UI Semibold" panose="020B0700000000000000" pitchFamily="50" charset="-128"/>
              <a:ea typeface="Yu Gothic UI Semibold" panose="020B0700000000000000" pitchFamily="50" charset="-128"/>
            </a:endParaRPr>
          </a:p>
        </p:txBody>
      </p:sp>
      <p:pic>
        <p:nvPicPr>
          <p:cNvPr id="21" name="図 20">
            <a:extLst>
              <a:ext uri="{FF2B5EF4-FFF2-40B4-BE49-F238E27FC236}">
                <a16:creationId xmlns:a16="http://schemas.microsoft.com/office/drawing/2014/main" id="{1B1F78DD-3C97-FFEE-B801-63000C97C0BD}"/>
              </a:ext>
            </a:extLst>
          </p:cNvPr>
          <p:cNvPicPr>
            <a:picLocks noChangeAspect="1"/>
          </p:cNvPicPr>
          <p:nvPr/>
        </p:nvPicPr>
        <p:blipFill>
          <a:blip r:embed="rId4"/>
          <a:stretch>
            <a:fillRect/>
          </a:stretch>
        </p:blipFill>
        <p:spPr>
          <a:xfrm>
            <a:off x="9306408" y="1825632"/>
            <a:ext cx="2478489" cy="4299857"/>
          </a:xfrm>
          <a:prstGeom prst="rect">
            <a:avLst/>
          </a:prstGeom>
          <a:ln>
            <a:solidFill>
              <a:schemeClr val="bg1">
                <a:lumMod val="50000"/>
              </a:schemeClr>
            </a:solidFill>
          </a:ln>
        </p:spPr>
      </p:pic>
      <p:grpSp>
        <p:nvGrpSpPr>
          <p:cNvPr id="34" name="グループ化 33">
            <a:extLst>
              <a:ext uri="{FF2B5EF4-FFF2-40B4-BE49-F238E27FC236}">
                <a16:creationId xmlns:a16="http://schemas.microsoft.com/office/drawing/2014/main" id="{F3CABB08-960C-CBC4-CA7B-F38F98BF7BD1}"/>
              </a:ext>
            </a:extLst>
          </p:cNvPr>
          <p:cNvGrpSpPr/>
          <p:nvPr/>
        </p:nvGrpSpPr>
        <p:grpSpPr>
          <a:xfrm>
            <a:off x="2452410" y="2107933"/>
            <a:ext cx="8732147" cy="3663444"/>
            <a:chOff x="2452410" y="2107933"/>
            <a:chExt cx="8732147" cy="3663444"/>
          </a:xfrm>
        </p:grpSpPr>
        <p:sp>
          <p:nvSpPr>
            <p:cNvPr id="23" name="テキスト ボックス 22">
              <a:extLst>
                <a:ext uri="{FF2B5EF4-FFF2-40B4-BE49-F238E27FC236}">
                  <a16:creationId xmlns:a16="http://schemas.microsoft.com/office/drawing/2014/main" id="{9CA04E95-7847-40AA-6F3C-8F45F26412E9}"/>
                </a:ext>
              </a:extLst>
            </p:cNvPr>
            <p:cNvSpPr txBox="1"/>
            <p:nvPr/>
          </p:nvSpPr>
          <p:spPr>
            <a:xfrm>
              <a:off x="2452410" y="5402045"/>
              <a:ext cx="646331" cy="369332"/>
            </a:xfrm>
            <a:prstGeom prst="rect">
              <a:avLst/>
            </a:prstGeom>
            <a:noFill/>
          </p:spPr>
          <p:txBody>
            <a:bodyPr wrap="none" rtlCol="0">
              <a:spAutoFit/>
            </a:bodyPr>
            <a:lstStyle/>
            <a:p>
              <a:r>
                <a:rPr kumimoji="1" lang="ja-JP" altLang="en-US" b="1">
                  <a:solidFill>
                    <a:srgbClr val="FF0000"/>
                  </a:solidFill>
                  <a:latin typeface="Yu Gothic UI Semibold" panose="020B0700000000000000" pitchFamily="50" charset="-128"/>
                  <a:ea typeface="Yu Gothic UI Semibold" panose="020B0700000000000000" pitchFamily="50" charset="-128"/>
                </a:rPr>
                <a:t>結婚</a:t>
              </a:r>
            </a:p>
          </p:txBody>
        </p:sp>
        <p:sp>
          <p:nvSpPr>
            <p:cNvPr id="25" name="正方形/長方形 24">
              <a:extLst>
                <a:ext uri="{FF2B5EF4-FFF2-40B4-BE49-F238E27FC236}">
                  <a16:creationId xmlns:a16="http://schemas.microsoft.com/office/drawing/2014/main" id="{1B299011-1230-424A-3BCB-C57159363A87}"/>
                </a:ext>
              </a:extLst>
            </p:cNvPr>
            <p:cNvSpPr/>
            <p:nvPr/>
          </p:nvSpPr>
          <p:spPr>
            <a:xfrm>
              <a:off x="9933273" y="2107933"/>
              <a:ext cx="1251284" cy="70095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cxnSp>
          <p:nvCxnSpPr>
            <p:cNvPr id="26" name="直線矢印コネクタ 25">
              <a:extLst>
                <a:ext uri="{FF2B5EF4-FFF2-40B4-BE49-F238E27FC236}">
                  <a16:creationId xmlns:a16="http://schemas.microsoft.com/office/drawing/2014/main" id="{B661B472-DFED-118C-7E34-2292D1991FBC}"/>
                </a:ext>
              </a:extLst>
            </p:cNvPr>
            <p:cNvCxnSpPr>
              <a:cxnSpLocks/>
            </p:cNvCxnSpPr>
            <p:nvPr/>
          </p:nvCxnSpPr>
          <p:spPr>
            <a:xfrm flipH="1">
              <a:off x="3098741" y="2560320"/>
              <a:ext cx="6834532" cy="30127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B0811296-1560-FCFF-046E-229C520F1388}"/>
              </a:ext>
            </a:extLst>
          </p:cNvPr>
          <p:cNvSpPr txBox="1"/>
          <p:nvPr/>
        </p:nvSpPr>
        <p:spPr>
          <a:xfrm>
            <a:off x="5804093" y="5405651"/>
            <a:ext cx="534121" cy="369332"/>
          </a:xfrm>
          <a:prstGeom prst="rect">
            <a:avLst/>
          </a:prstGeom>
          <a:noFill/>
        </p:spPr>
        <p:txBody>
          <a:bodyPr wrap="none" rtlCol="0">
            <a:spAutoFit/>
          </a:bodyPr>
          <a:lstStyle/>
          <a:p>
            <a:r>
              <a:rPr kumimoji="1" lang="en-US" altLang="ja-JP" b="1">
                <a:solidFill>
                  <a:srgbClr val="FF0000"/>
                </a:solidFill>
                <a:latin typeface="Yu Gothic UI Semibold" panose="020B0700000000000000" pitchFamily="50" charset="-128"/>
                <a:ea typeface="Yu Gothic UI Semibold" panose="020B0700000000000000" pitchFamily="50" charset="-128"/>
              </a:rPr>
              <a:t>150</a:t>
            </a:r>
            <a:endParaRPr kumimoji="1" lang="ja-JP" altLang="en-US" b="1">
              <a:solidFill>
                <a:srgbClr val="FF0000"/>
              </a:solidFill>
              <a:latin typeface="Yu Gothic UI Semibold" panose="020B0700000000000000" pitchFamily="50" charset="-128"/>
              <a:ea typeface="Yu Gothic UI Semibold" panose="020B0700000000000000" pitchFamily="50" charset="-128"/>
            </a:endParaRPr>
          </a:p>
        </p:txBody>
      </p:sp>
      <p:sp>
        <p:nvSpPr>
          <p:cNvPr id="31" name="テキスト ボックス 30">
            <a:extLst>
              <a:ext uri="{FF2B5EF4-FFF2-40B4-BE49-F238E27FC236}">
                <a16:creationId xmlns:a16="http://schemas.microsoft.com/office/drawing/2014/main" id="{C0731604-4DA9-BBBF-AA45-6CFBE00AC81B}"/>
              </a:ext>
            </a:extLst>
          </p:cNvPr>
          <p:cNvSpPr txBox="1"/>
          <p:nvPr/>
        </p:nvSpPr>
        <p:spPr>
          <a:xfrm>
            <a:off x="7329437" y="5389766"/>
            <a:ext cx="534121" cy="369332"/>
          </a:xfrm>
          <a:prstGeom prst="rect">
            <a:avLst/>
          </a:prstGeom>
          <a:noFill/>
        </p:spPr>
        <p:txBody>
          <a:bodyPr wrap="none" rtlCol="0">
            <a:spAutoFit/>
          </a:bodyPr>
          <a:lstStyle/>
          <a:p>
            <a:r>
              <a:rPr kumimoji="1" lang="en-US" altLang="ja-JP" b="1">
                <a:solidFill>
                  <a:srgbClr val="FF0000"/>
                </a:solidFill>
                <a:latin typeface="Yu Gothic UI Semibold" panose="020B0700000000000000" pitchFamily="50" charset="-128"/>
                <a:ea typeface="Yu Gothic UI Semibold" panose="020B0700000000000000" pitchFamily="50" charset="-128"/>
              </a:rPr>
              <a:t>160</a:t>
            </a:r>
            <a:endParaRPr kumimoji="1" lang="ja-JP" altLang="en-US" b="1">
              <a:solidFill>
                <a:srgbClr val="FF0000"/>
              </a:solidFill>
              <a:latin typeface="Yu Gothic UI Semibold" panose="020B0700000000000000" pitchFamily="50" charset="-128"/>
              <a:ea typeface="Yu Gothic UI Semibold" panose="020B0700000000000000" pitchFamily="50" charset="-128"/>
            </a:endParaRPr>
          </a:p>
        </p:txBody>
      </p:sp>
      <p:pic>
        <p:nvPicPr>
          <p:cNvPr id="7" name="図 6">
            <a:extLst>
              <a:ext uri="{FF2B5EF4-FFF2-40B4-BE49-F238E27FC236}">
                <a16:creationId xmlns:a16="http://schemas.microsoft.com/office/drawing/2014/main" id="{22C0E465-B338-AE96-2728-3B743156F5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321108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4FC59BA-7A5F-14C2-A033-298481AEBB65}"/>
              </a:ext>
            </a:extLst>
          </p:cNvPr>
          <p:cNvPicPr>
            <a:picLocks noChangeAspect="1"/>
          </p:cNvPicPr>
          <p:nvPr/>
        </p:nvPicPr>
        <p:blipFill>
          <a:blip r:embed="rId3"/>
          <a:stretch>
            <a:fillRect/>
          </a:stretch>
        </p:blipFill>
        <p:spPr>
          <a:xfrm>
            <a:off x="9264504" y="1860086"/>
            <a:ext cx="2507585" cy="4299857"/>
          </a:xfrm>
          <a:prstGeom prst="rect">
            <a:avLst/>
          </a:prstGeom>
          <a:ln>
            <a:solidFill>
              <a:schemeClr val="tx1"/>
            </a:solidFill>
          </a:ln>
        </p:spPr>
      </p:pic>
      <p:grpSp>
        <p:nvGrpSpPr>
          <p:cNvPr id="29" name="グループ化 28">
            <a:extLst>
              <a:ext uri="{FF2B5EF4-FFF2-40B4-BE49-F238E27FC236}">
                <a16:creationId xmlns:a16="http://schemas.microsoft.com/office/drawing/2014/main" id="{63DD63BB-E584-3130-74A5-FA10B467FD81}"/>
              </a:ext>
            </a:extLst>
          </p:cNvPr>
          <p:cNvGrpSpPr/>
          <p:nvPr/>
        </p:nvGrpSpPr>
        <p:grpSpPr>
          <a:xfrm>
            <a:off x="0" y="0"/>
            <a:ext cx="12192000" cy="6858000"/>
            <a:chOff x="0" y="0"/>
            <a:chExt cx="12192000" cy="6858000"/>
          </a:xfrm>
        </p:grpSpPr>
        <p:sp>
          <p:nvSpPr>
            <p:cNvPr id="2" name="正方形/長方形 1">
              <a:extLst>
                <a:ext uri="{FF2B5EF4-FFF2-40B4-BE49-F238E27FC236}">
                  <a16:creationId xmlns:a16="http://schemas.microsoft.com/office/drawing/2014/main" id="{BA29E8E7-7096-9A81-7163-EDD19D4D47BF}"/>
                </a:ext>
              </a:extLst>
            </p:cNvPr>
            <p:cNvSpPr/>
            <p:nvPr/>
          </p:nvSpPr>
          <p:spPr>
            <a:xfrm>
              <a:off x="0" y="6696222"/>
              <a:ext cx="12192000" cy="161778"/>
            </a:xfrm>
            <a:prstGeom prst="rect">
              <a:avLst/>
            </a:prstGeom>
            <a:solidFill>
              <a:srgbClr val="B18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8E7D10E4-A1AA-EB65-AE6D-C43D66E8FDA1}"/>
                </a:ext>
              </a:extLst>
            </p:cNvPr>
            <p:cNvGrpSpPr/>
            <p:nvPr/>
          </p:nvGrpSpPr>
          <p:grpSpPr>
            <a:xfrm>
              <a:off x="0" y="0"/>
              <a:ext cx="12192000" cy="6858000"/>
              <a:chOff x="0" y="0"/>
              <a:chExt cx="12192000" cy="6858000"/>
            </a:xfrm>
          </p:grpSpPr>
          <p:sp>
            <p:nvSpPr>
              <p:cNvPr id="10" name="正方形/長方形 9">
                <a:extLst>
                  <a:ext uri="{FF2B5EF4-FFF2-40B4-BE49-F238E27FC236}">
                    <a16:creationId xmlns:a16="http://schemas.microsoft.com/office/drawing/2014/main" id="{0A637EFF-ADA6-2382-07B6-E146C5A7C4E2}"/>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600" b="1">
                    <a:solidFill>
                      <a:schemeClr val="bg1"/>
                    </a:solidFill>
                    <a:latin typeface="BIZ UDPゴシック" panose="020B0400000000000000" pitchFamily="50" charset="-128"/>
                    <a:ea typeface="BIZ UDPゴシック" panose="020B0400000000000000" pitchFamily="50" charset="-128"/>
                  </a:rPr>
                  <a:t>ワークシートへの記入例</a:t>
                </a:r>
                <a:r>
                  <a:rPr kumimoji="1" lang="ja-JP" altLang="en-US" sz="3600" b="1">
                    <a:solidFill>
                      <a:schemeClr val="bg1"/>
                    </a:solidFill>
                    <a:latin typeface="BIZ UDPゴシック" panose="020B0400000000000000" pitchFamily="50" charset="-128"/>
                    <a:ea typeface="BIZ UDPゴシック" panose="020B0400000000000000" pitchFamily="50" charset="-128"/>
                  </a:rPr>
                  <a:t>（安心カードの追加購入時）</a:t>
                </a:r>
              </a:p>
            </p:txBody>
          </p:sp>
          <p:sp>
            <p:nvSpPr>
              <p:cNvPr id="11" name="正方形/長方形 10">
                <a:extLst>
                  <a:ext uri="{FF2B5EF4-FFF2-40B4-BE49-F238E27FC236}">
                    <a16:creationId xmlns:a16="http://schemas.microsoft.com/office/drawing/2014/main" id="{17968B5E-CD8E-1FAE-2825-2D9AB4EF2D6D}"/>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3" name="グループ化 12">
                <a:extLst>
                  <a:ext uri="{FF2B5EF4-FFF2-40B4-BE49-F238E27FC236}">
                    <a16:creationId xmlns:a16="http://schemas.microsoft.com/office/drawing/2014/main" id="{5CF2F158-06DA-5B9E-5953-98A11EF4416C}"/>
                  </a:ext>
                </a:extLst>
              </p:cNvPr>
              <p:cNvGrpSpPr/>
              <p:nvPr/>
            </p:nvGrpSpPr>
            <p:grpSpPr>
              <a:xfrm>
                <a:off x="713787" y="3313066"/>
                <a:ext cx="7855243" cy="2911384"/>
                <a:chOff x="713787" y="3313066"/>
                <a:chExt cx="7855243" cy="2911384"/>
              </a:xfrm>
            </p:grpSpPr>
            <p:pic>
              <p:nvPicPr>
                <p:cNvPr id="18" name="図 17">
                  <a:extLst>
                    <a:ext uri="{FF2B5EF4-FFF2-40B4-BE49-F238E27FC236}">
                      <a16:creationId xmlns:a16="http://schemas.microsoft.com/office/drawing/2014/main" id="{CFB21A3A-85D3-BA34-27E3-B1194F7A3EF4}"/>
                    </a:ext>
                  </a:extLst>
                </p:cNvPr>
                <p:cNvPicPr>
                  <a:picLocks noChangeAspect="1"/>
                </p:cNvPicPr>
                <p:nvPr/>
              </p:nvPicPr>
              <p:blipFill>
                <a:blip r:embed="rId4"/>
                <a:stretch>
                  <a:fillRect/>
                </a:stretch>
              </p:blipFill>
              <p:spPr>
                <a:xfrm>
                  <a:off x="713787" y="3313066"/>
                  <a:ext cx="7855243" cy="2911384"/>
                </a:xfrm>
                <a:prstGeom prst="rect">
                  <a:avLst/>
                </a:prstGeom>
              </p:spPr>
            </p:pic>
            <p:sp>
              <p:nvSpPr>
                <p:cNvPr id="19" name="テキスト ボックス 18">
                  <a:extLst>
                    <a:ext uri="{FF2B5EF4-FFF2-40B4-BE49-F238E27FC236}">
                      <a16:creationId xmlns:a16="http://schemas.microsoft.com/office/drawing/2014/main" id="{F6797F81-6D30-D194-4D1A-2E0D27A9C993}"/>
                    </a:ext>
                  </a:extLst>
                </p:cNvPr>
                <p:cNvSpPr txBox="1"/>
                <p:nvPr/>
              </p:nvSpPr>
              <p:spPr>
                <a:xfrm>
                  <a:off x="1263650" y="3993937"/>
                  <a:ext cx="325730" cy="261610"/>
                </a:xfrm>
                <a:prstGeom prst="rect">
                  <a:avLst/>
                </a:prstGeom>
                <a:noFill/>
              </p:spPr>
              <p:txBody>
                <a:bodyPr wrap="none" rtlCol="0">
                  <a:spAutoFit/>
                </a:bodyPr>
                <a:lstStyle/>
                <a:p>
                  <a:r>
                    <a:rPr kumimoji="1" lang="ja-JP" altLang="en-US" sz="1100" b="1"/>
                    <a:t>レ</a:t>
                  </a:r>
                </a:p>
              </p:txBody>
            </p:sp>
            <p:sp>
              <p:nvSpPr>
                <p:cNvPr id="20" name="テキスト ボックス 19">
                  <a:extLst>
                    <a:ext uri="{FF2B5EF4-FFF2-40B4-BE49-F238E27FC236}">
                      <a16:creationId xmlns:a16="http://schemas.microsoft.com/office/drawing/2014/main" id="{FCEBC1D5-C95F-CFE7-A28E-33D84D383466}"/>
                    </a:ext>
                  </a:extLst>
                </p:cNvPr>
                <p:cNvSpPr txBox="1"/>
                <p:nvPr/>
              </p:nvSpPr>
              <p:spPr>
                <a:xfrm>
                  <a:off x="3009900" y="4162917"/>
                  <a:ext cx="325730" cy="261610"/>
                </a:xfrm>
                <a:prstGeom prst="rect">
                  <a:avLst/>
                </a:prstGeom>
                <a:noFill/>
              </p:spPr>
              <p:txBody>
                <a:bodyPr wrap="none" rtlCol="0">
                  <a:spAutoFit/>
                </a:bodyPr>
                <a:lstStyle/>
                <a:p>
                  <a:r>
                    <a:rPr kumimoji="1" lang="ja-JP" altLang="en-US" sz="1100" b="1"/>
                    <a:t>レ</a:t>
                  </a:r>
                </a:p>
              </p:txBody>
            </p:sp>
            <p:sp>
              <p:nvSpPr>
                <p:cNvPr id="21" name="テキスト ボックス 20">
                  <a:extLst>
                    <a:ext uri="{FF2B5EF4-FFF2-40B4-BE49-F238E27FC236}">
                      <a16:creationId xmlns:a16="http://schemas.microsoft.com/office/drawing/2014/main" id="{8A57A645-A009-0486-33C0-33B0B1201B27}"/>
                    </a:ext>
                  </a:extLst>
                </p:cNvPr>
                <p:cNvSpPr txBox="1"/>
                <p:nvPr/>
              </p:nvSpPr>
              <p:spPr>
                <a:xfrm>
                  <a:off x="6229350" y="3978251"/>
                  <a:ext cx="450764" cy="369332"/>
                </a:xfrm>
                <a:prstGeom prst="rect">
                  <a:avLst/>
                </a:prstGeom>
                <a:noFill/>
              </p:spPr>
              <p:txBody>
                <a:bodyPr wrap="none" rtlCol="0">
                  <a:spAutoFit/>
                </a:bodyPr>
                <a:lstStyle/>
                <a:p>
                  <a:r>
                    <a:rPr kumimoji="1" lang="en-US" altLang="ja-JP" b="1"/>
                    <a:t>50</a:t>
                  </a:r>
                  <a:endParaRPr kumimoji="1" lang="ja-JP" altLang="en-US" b="1"/>
                </a:p>
              </p:txBody>
            </p:sp>
            <p:sp>
              <p:nvSpPr>
                <p:cNvPr id="22" name="テキスト ボックス 21">
                  <a:extLst>
                    <a:ext uri="{FF2B5EF4-FFF2-40B4-BE49-F238E27FC236}">
                      <a16:creationId xmlns:a16="http://schemas.microsoft.com/office/drawing/2014/main" id="{35E3EA50-30A3-B224-C07A-4958CB4DE9CC}"/>
                    </a:ext>
                  </a:extLst>
                </p:cNvPr>
                <p:cNvSpPr txBox="1"/>
                <p:nvPr/>
              </p:nvSpPr>
              <p:spPr>
                <a:xfrm>
                  <a:off x="7288875" y="4003879"/>
                  <a:ext cx="450764" cy="369332"/>
                </a:xfrm>
                <a:prstGeom prst="rect">
                  <a:avLst/>
                </a:prstGeom>
                <a:noFill/>
              </p:spPr>
              <p:txBody>
                <a:bodyPr wrap="none" rtlCol="0">
                  <a:spAutoFit/>
                </a:bodyPr>
                <a:lstStyle/>
                <a:p>
                  <a:r>
                    <a:rPr kumimoji="1" lang="en-US" altLang="ja-JP" b="1"/>
                    <a:t>50</a:t>
                  </a:r>
                  <a:endParaRPr kumimoji="1" lang="ja-JP" altLang="en-US" b="1"/>
                </a:p>
              </p:txBody>
            </p:sp>
          </p:grpSp>
          <p:sp>
            <p:nvSpPr>
              <p:cNvPr id="14" name="テキスト ボックス 13">
                <a:extLst>
                  <a:ext uri="{FF2B5EF4-FFF2-40B4-BE49-F238E27FC236}">
                    <a16:creationId xmlns:a16="http://schemas.microsoft.com/office/drawing/2014/main" id="{30383A15-821B-3555-2DC7-ED80D7F52B5B}"/>
                  </a:ext>
                </a:extLst>
              </p:cNvPr>
              <p:cNvSpPr txBox="1"/>
              <p:nvPr/>
            </p:nvSpPr>
            <p:spPr>
              <a:xfrm>
                <a:off x="6654628" y="4918543"/>
                <a:ext cx="450764" cy="369332"/>
              </a:xfrm>
              <a:prstGeom prst="rect">
                <a:avLst/>
              </a:prstGeom>
              <a:noFill/>
            </p:spPr>
            <p:txBody>
              <a:bodyPr wrap="none" rtlCol="0">
                <a:spAutoFit/>
              </a:bodyPr>
              <a:lstStyle/>
              <a:p>
                <a:r>
                  <a:rPr kumimoji="1" lang="en-US" altLang="ja-JP" b="1"/>
                  <a:t>40</a:t>
                </a:r>
                <a:endParaRPr kumimoji="1" lang="ja-JP" altLang="en-US" b="1"/>
              </a:p>
            </p:txBody>
          </p:sp>
          <p:sp>
            <p:nvSpPr>
              <p:cNvPr id="15" name="テキスト ボックス 14">
                <a:extLst>
                  <a:ext uri="{FF2B5EF4-FFF2-40B4-BE49-F238E27FC236}">
                    <a16:creationId xmlns:a16="http://schemas.microsoft.com/office/drawing/2014/main" id="{6F5D5FC4-D2E5-D8DA-4660-593196A39F3C}"/>
                  </a:ext>
                </a:extLst>
              </p:cNvPr>
              <p:cNvSpPr txBox="1"/>
              <p:nvPr/>
            </p:nvSpPr>
            <p:spPr>
              <a:xfrm>
                <a:off x="7427887" y="4949006"/>
                <a:ext cx="450764" cy="369332"/>
              </a:xfrm>
              <a:prstGeom prst="rect">
                <a:avLst/>
              </a:prstGeom>
              <a:noFill/>
            </p:spPr>
            <p:txBody>
              <a:bodyPr wrap="none" rtlCol="0">
                <a:spAutoFit/>
              </a:bodyPr>
              <a:lstStyle/>
              <a:p>
                <a:r>
                  <a:rPr kumimoji="1" lang="en-US" altLang="ja-JP" b="1"/>
                  <a:t>10</a:t>
                </a:r>
                <a:endParaRPr kumimoji="1" lang="ja-JP" altLang="en-US" b="1"/>
              </a:p>
            </p:txBody>
          </p:sp>
          <p:sp>
            <p:nvSpPr>
              <p:cNvPr id="16" name="テキスト ボックス 15">
                <a:extLst>
                  <a:ext uri="{FF2B5EF4-FFF2-40B4-BE49-F238E27FC236}">
                    <a16:creationId xmlns:a16="http://schemas.microsoft.com/office/drawing/2014/main" id="{07C3C5AC-A89F-D390-2955-0232E1A4B455}"/>
                  </a:ext>
                </a:extLst>
              </p:cNvPr>
              <p:cNvSpPr txBox="1"/>
              <p:nvPr/>
            </p:nvSpPr>
            <p:spPr>
              <a:xfrm>
                <a:off x="4873490" y="5040883"/>
                <a:ext cx="325730" cy="261610"/>
              </a:xfrm>
              <a:prstGeom prst="rect">
                <a:avLst/>
              </a:prstGeom>
              <a:noFill/>
            </p:spPr>
            <p:txBody>
              <a:bodyPr wrap="none" rtlCol="0">
                <a:spAutoFit/>
              </a:bodyPr>
              <a:lstStyle/>
              <a:p>
                <a:r>
                  <a:rPr kumimoji="1" lang="ja-JP" altLang="en-US" sz="1100" b="1"/>
                  <a:t>レ</a:t>
                </a:r>
              </a:p>
            </p:txBody>
          </p:sp>
          <p:sp>
            <p:nvSpPr>
              <p:cNvPr id="17" name="テキスト ボックス 16">
                <a:extLst>
                  <a:ext uri="{FF2B5EF4-FFF2-40B4-BE49-F238E27FC236}">
                    <a16:creationId xmlns:a16="http://schemas.microsoft.com/office/drawing/2014/main" id="{AA75DC64-8C0F-B407-4261-ACE33B5B45DD}"/>
                  </a:ext>
                </a:extLst>
              </p:cNvPr>
              <p:cNvSpPr txBox="1"/>
              <p:nvPr/>
            </p:nvSpPr>
            <p:spPr>
              <a:xfrm>
                <a:off x="2452410" y="4948972"/>
                <a:ext cx="1338828" cy="369332"/>
              </a:xfrm>
              <a:prstGeom prst="rect">
                <a:avLst/>
              </a:prstGeom>
              <a:noFill/>
            </p:spPr>
            <p:txBody>
              <a:bodyPr wrap="none" rtlCol="0">
                <a:spAutoFit/>
              </a:bodyPr>
              <a:lstStyle/>
              <a:p>
                <a:r>
                  <a:rPr kumimoji="1" lang="ja-JP" altLang="en-US" b="1"/>
                  <a:t>自動車事故</a:t>
                </a:r>
              </a:p>
            </p:txBody>
          </p:sp>
        </p:grpSp>
        <p:sp>
          <p:nvSpPr>
            <p:cNvPr id="24" name="テキスト ボックス 23">
              <a:extLst>
                <a:ext uri="{FF2B5EF4-FFF2-40B4-BE49-F238E27FC236}">
                  <a16:creationId xmlns:a16="http://schemas.microsoft.com/office/drawing/2014/main" id="{E3CA5308-3874-44C6-2A88-1B4AC61E8B43}"/>
                </a:ext>
              </a:extLst>
            </p:cNvPr>
            <p:cNvSpPr txBox="1"/>
            <p:nvPr/>
          </p:nvSpPr>
          <p:spPr>
            <a:xfrm>
              <a:off x="2452410" y="5402045"/>
              <a:ext cx="646331" cy="369332"/>
            </a:xfrm>
            <a:prstGeom prst="rect">
              <a:avLst/>
            </a:prstGeom>
            <a:noFill/>
          </p:spPr>
          <p:txBody>
            <a:bodyPr wrap="none" rtlCol="0">
              <a:spAutoFit/>
            </a:bodyPr>
            <a:lstStyle/>
            <a:p>
              <a:r>
                <a:rPr kumimoji="1" lang="ja-JP" altLang="en-US" b="1"/>
                <a:t>結婚</a:t>
              </a:r>
            </a:p>
          </p:txBody>
        </p:sp>
        <p:sp>
          <p:nvSpPr>
            <p:cNvPr id="27" name="テキスト ボックス 26">
              <a:extLst>
                <a:ext uri="{FF2B5EF4-FFF2-40B4-BE49-F238E27FC236}">
                  <a16:creationId xmlns:a16="http://schemas.microsoft.com/office/drawing/2014/main" id="{31CC8A3F-BFDE-6B66-E1F9-890A81743610}"/>
                </a:ext>
              </a:extLst>
            </p:cNvPr>
            <p:cNvSpPr txBox="1"/>
            <p:nvPr/>
          </p:nvSpPr>
          <p:spPr>
            <a:xfrm>
              <a:off x="5804093" y="5405651"/>
              <a:ext cx="583814" cy="369332"/>
            </a:xfrm>
            <a:prstGeom prst="rect">
              <a:avLst/>
            </a:prstGeom>
            <a:noFill/>
          </p:spPr>
          <p:txBody>
            <a:bodyPr wrap="none" rtlCol="0">
              <a:spAutoFit/>
            </a:bodyPr>
            <a:lstStyle/>
            <a:p>
              <a:r>
                <a:rPr kumimoji="1" lang="en-US" altLang="ja-JP" b="1"/>
                <a:t>150</a:t>
              </a:r>
              <a:endParaRPr kumimoji="1" lang="ja-JP" altLang="en-US" b="1"/>
            </a:p>
          </p:txBody>
        </p:sp>
        <p:sp>
          <p:nvSpPr>
            <p:cNvPr id="28" name="テキスト ボックス 27">
              <a:extLst>
                <a:ext uri="{FF2B5EF4-FFF2-40B4-BE49-F238E27FC236}">
                  <a16:creationId xmlns:a16="http://schemas.microsoft.com/office/drawing/2014/main" id="{360A6BDD-ADD6-758A-9F64-2A4F589C8E23}"/>
                </a:ext>
              </a:extLst>
            </p:cNvPr>
            <p:cNvSpPr txBox="1"/>
            <p:nvPr/>
          </p:nvSpPr>
          <p:spPr>
            <a:xfrm>
              <a:off x="7329437" y="5389766"/>
              <a:ext cx="583814" cy="369332"/>
            </a:xfrm>
            <a:prstGeom prst="rect">
              <a:avLst/>
            </a:prstGeom>
            <a:noFill/>
          </p:spPr>
          <p:txBody>
            <a:bodyPr wrap="none" rtlCol="0">
              <a:spAutoFit/>
            </a:bodyPr>
            <a:lstStyle/>
            <a:p>
              <a:r>
                <a:rPr kumimoji="1" lang="en-US" altLang="ja-JP" b="1" dirty="0"/>
                <a:t>160</a:t>
              </a:r>
              <a:endParaRPr kumimoji="1" lang="ja-JP" altLang="en-US" b="1" dirty="0"/>
            </a:p>
          </p:txBody>
        </p:sp>
      </p:grpSp>
      <p:sp>
        <p:nvSpPr>
          <p:cNvPr id="34" name="テキスト ボックス 33">
            <a:extLst>
              <a:ext uri="{FF2B5EF4-FFF2-40B4-BE49-F238E27FC236}">
                <a16:creationId xmlns:a16="http://schemas.microsoft.com/office/drawing/2014/main" id="{37A2FD66-5910-D7B8-F900-05B999020019}"/>
              </a:ext>
            </a:extLst>
          </p:cNvPr>
          <p:cNvSpPr txBox="1"/>
          <p:nvPr/>
        </p:nvSpPr>
        <p:spPr>
          <a:xfrm>
            <a:off x="6619022" y="5894133"/>
            <a:ext cx="445956" cy="369332"/>
          </a:xfrm>
          <a:prstGeom prst="rect">
            <a:avLst/>
          </a:prstGeom>
          <a:noFill/>
        </p:spPr>
        <p:txBody>
          <a:bodyPr wrap="none" rtlCol="0">
            <a:spAutoFit/>
          </a:bodyPr>
          <a:lstStyle/>
          <a:p>
            <a:r>
              <a:rPr kumimoji="1" lang="en-US" altLang="ja-JP" b="1" dirty="0">
                <a:solidFill>
                  <a:srgbClr val="FF0000"/>
                </a:solidFill>
                <a:latin typeface="Yu Gothic UI Semibold" panose="020B0700000000000000" pitchFamily="50" charset="-128"/>
                <a:ea typeface="Yu Gothic UI Semibold" panose="020B0700000000000000" pitchFamily="50" charset="-128"/>
              </a:rPr>
              <a:t>40</a:t>
            </a:r>
            <a:endParaRPr kumimoji="1" lang="ja-JP" altLang="en-US" b="1" dirty="0">
              <a:solidFill>
                <a:srgbClr val="FF0000"/>
              </a:solidFill>
              <a:latin typeface="Yu Gothic UI Semibold" panose="020B0700000000000000" pitchFamily="50" charset="-128"/>
              <a:ea typeface="Yu Gothic UI Semibold" panose="020B0700000000000000" pitchFamily="50" charset="-128"/>
            </a:endParaRPr>
          </a:p>
        </p:txBody>
      </p:sp>
      <p:sp>
        <p:nvSpPr>
          <p:cNvPr id="35" name="テキスト ボックス 34">
            <a:extLst>
              <a:ext uri="{FF2B5EF4-FFF2-40B4-BE49-F238E27FC236}">
                <a16:creationId xmlns:a16="http://schemas.microsoft.com/office/drawing/2014/main" id="{F2A189CE-E31B-139E-00A9-369CA4C7C1FD}"/>
              </a:ext>
            </a:extLst>
          </p:cNvPr>
          <p:cNvSpPr txBox="1"/>
          <p:nvPr/>
        </p:nvSpPr>
        <p:spPr>
          <a:xfrm>
            <a:off x="7337503" y="5878641"/>
            <a:ext cx="534121" cy="369332"/>
          </a:xfrm>
          <a:prstGeom prst="rect">
            <a:avLst/>
          </a:prstGeom>
          <a:noFill/>
        </p:spPr>
        <p:txBody>
          <a:bodyPr wrap="none" rtlCol="0">
            <a:spAutoFit/>
          </a:bodyPr>
          <a:lstStyle/>
          <a:p>
            <a:r>
              <a:rPr lang="en-US" altLang="ja-JP" b="1" dirty="0">
                <a:solidFill>
                  <a:srgbClr val="FF0000"/>
                </a:solidFill>
                <a:latin typeface="Yu Gothic UI Semibold" panose="020B0700000000000000" pitchFamily="50" charset="-128"/>
                <a:ea typeface="Yu Gothic UI Semibold" panose="020B0700000000000000" pitchFamily="50" charset="-128"/>
              </a:rPr>
              <a:t>120</a:t>
            </a:r>
            <a:endParaRPr kumimoji="1" lang="ja-JP" altLang="en-US" b="1" dirty="0">
              <a:solidFill>
                <a:srgbClr val="FF0000"/>
              </a:solidFill>
              <a:latin typeface="Yu Gothic UI Semibold" panose="020B0700000000000000" pitchFamily="50" charset="-128"/>
              <a:ea typeface="Yu Gothic UI Semibold" panose="020B0700000000000000" pitchFamily="50" charset="-128"/>
            </a:endParaRPr>
          </a:p>
        </p:txBody>
      </p:sp>
      <p:sp>
        <p:nvSpPr>
          <p:cNvPr id="36" name="正方形/長方形 35">
            <a:extLst>
              <a:ext uri="{FF2B5EF4-FFF2-40B4-BE49-F238E27FC236}">
                <a16:creationId xmlns:a16="http://schemas.microsoft.com/office/drawing/2014/main" id="{20887A9E-459C-13AB-14C8-97877E69AE70}"/>
              </a:ext>
            </a:extLst>
          </p:cNvPr>
          <p:cNvSpPr/>
          <p:nvPr/>
        </p:nvSpPr>
        <p:spPr>
          <a:xfrm>
            <a:off x="355379" y="1059712"/>
            <a:ext cx="8778904" cy="1949337"/>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dirty="0">
                <a:solidFill>
                  <a:schemeClr val="tx1"/>
                </a:solidFill>
                <a:latin typeface="Yu Gothic UI Semibold" panose="020B0700000000000000" pitchFamily="50" charset="-128"/>
                <a:ea typeface="Yu Gothic UI Semibold" panose="020B0700000000000000" pitchFamily="50" charset="-128"/>
              </a:rPr>
              <a:t>残金に応じて安心カードを追加購入できます。</a:t>
            </a:r>
            <a:endParaRPr kumimoji="1" lang="en-US" altLang="ja-JP" sz="3600" b="1" dirty="0">
              <a:solidFill>
                <a:schemeClr val="tx1"/>
              </a:solidFill>
              <a:latin typeface="Yu Gothic UI Semibold" panose="020B0700000000000000" pitchFamily="50" charset="-128"/>
              <a:ea typeface="Yu Gothic UI Semibold" panose="020B0700000000000000" pitchFamily="50" charset="-128"/>
            </a:endParaRPr>
          </a:p>
          <a:p>
            <a:r>
              <a:rPr kumimoji="1" lang="ja-JP" altLang="en-US" sz="3200" b="1" dirty="0">
                <a:solidFill>
                  <a:schemeClr val="tx1"/>
                </a:solidFill>
                <a:latin typeface="Yu Gothic UI Semibold" panose="020B0700000000000000" pitchFamily="50" charset="-128"/>
                <a:ea typeface="Yu Gothic UI Semibold" panose="020B0700000000000000" pitchFamily="50" charset="-128"/>
              </a:rPr>
              <a:t>（残金がゼロやマイナスの場合は購入できません。）</a:t>
            </a:r>
            <a:endParaRPr kumimoji="1" lang="en-US" altLang="ja-JP" sz="3200" b="1" dirty="0">
              <a:solidFill>
                <a:schemeClr val="tx1"/>
              </a:solidFill>
              <a:latin typeface="Yu Gothic UI Semibold" panose="020B0700000000000000" pitchFamily="50" charset="-128"/>
              <a:ea typeface="Yu Gothic UI Semibold" panose="020B0700000000000000" pitchFamily="50" charset="-128"/>
            </a:endParaRPr>
          </a:p>
          <a:p>
            <a:r>
              <a:rPr lang="en-US" altLang="ja-JP" sz="3200" b="1" dirty="0">
                <a:solidFill>
                  <a:schemeClr val="tx1"/>
                </a:solidFill>
                <a:latin typeface="Yu Gothic UI Semibold" panose="020B0700000000000000" pitchFamily="50" charset="-128"/>
                <a:ea typeface="Yu Gothic UI Semibold" panose="020B0700000000000000" pitchFamily="50" charset="-128"/>
              </a:rPr>
              <a:t>※</a:t>
            </a:r>
            <a:r>
              <a:rPr lang="ja-JP" altLang="en-US" sz="3200" b="1" dirty="0">
                <a:solidFill>
                  <a:schemeClr val="tx1"/>
                </a:solidFill>
                <a:latin typeface="Yu Gothic UI Semibold" panose="020B0700000000000000" pitchFamily="50" charset="-128"/>
                <a:ea typeface="Yu Gothic UI Semibold" panose="020B0700000000000000" pitchFamily="50" charset="-128"/>
              </a:rPr>
              <a:t>残金の範囲内なら、複数枚の購入も可能です。</a:t>
            </a:r>
            <a:endParaRPr kumimoji="1" lang="ja-JP" altLang="en-US" b="1" dirty="0">
              <a:solidFill>
                <a:schemeClr val="tx1"/>
              </a:solidFill>
              <a:latin typeface="Yu Gothic UI Semibold" panose="020B0700000000000000" pitchFamily="50" charset="-128"/>
              <a:ea typeface="Yu Gothic UI Semibold" panose="020B0700000000000000" pitchFamily="50" charset="-128"/>
            </a:endParaRPr>
          </a:p>
        </p:txBody>
      </p:sp>
      <p:sp>
        <p:nvSpPr>
          <p:cNvPr id="37" name="テキスト ボックス 36">
            <a:extLst>
              <a:ext uri="{FF2B5EF4-FFF2-40B4-BE49-F238E27FC236}">
                <a16:creationId xmlns:a16="http://schemas.microsoft.com/office/drawing/2014/main" id="{5B7C496E-4E37-99AE-4A8E-78BFCC1EACE8}"/>
              </a:ext>
            </a:extLst>
          </p:cNvPr>
          <p:cNvSpPr txBox="1"/>
          <p:nvPr/>
        </p:nvSpPr>
        <p:spPr>
          <a:xfrm>
            <a:off x="2075494" y="5986363"/>
            <a:ext cx="325730" cy="261610"/>
          </a:xfrm>
          <a:prstGeom prst="rect">
            <a:avLst/>
          </a:prstGeom>
          <a:noFill/>
        </p:spPr>
        <p:txBody>
          <a:bodyPr wrap="none" rtlCol="0">
            <a:spAutoFit/>
          </a:bodyPr>
          <a:lstStyle/>
          <a:p>
            <a:r>
              <a:rPr kumimoji="1" lang="ja-JP" altLang="en-US" sz="1100" b="1">
                <a:solidFill>
                  <a:srgbClr val="FF0000"/>
                </a:solidFill>
              </a:rPr>
              <a:t>レ</a:t>
            </a:r>
          </a:p>
        </p:txBody>
      </p:sp>
      <p:grpSp>
        <p:nvGrpSpPr>
          <p:cNvPr id="42" name="グループ化 41">
            <a:extLst>
              <a:ext uri="{FF2B5EF4-FFF2-40B4-BE49-F238E27FC236}">
                <a16:creationId xmlns:a16="http://schemas.microsoft.com/office/drawing/2014/main" id="{0D27E0A0-C25E-7F08-EE9C-426E4D9D348C}"/>
              </a:ext>
            </a:extLst>
          </p:cNvPr>
          <p:cNvGrpSpPr/>
          <p:nvPr/>
        </p:nvGrpSpPr>
        <p:grpSpPr>
          <a:xfrm>
            <a:off x="4088660" y="2107933"/>
            <a:ext cx="7389553" cy="4140040"/>
            <a:chOff x="4088660" y="2107933"/>
            <a:chExt cx="7389553" cy="4140040"/>
          </a:xfrm>
        </p:grpSpPr>
        <p:sp>
          <p:nvSpPr>
            <p:cNvPr id="33" name="テキスト ボックス 32">
              <a:extLst>
                <a:ext uri="{FF2B5EF4-FFF2-40B4-BE49-F238E27FC236}">
                  <a16:creationId xmlns:a16="http://schemas.microsoft.com/office/drawing/2014/main" id="{0D5BE9B6-8F96-228E-833A-06C9399085B1}"/>
                </a:ext>
              </a:extLst>
            </p:cNvPr>
            <p:cNvSpPr txBox="1"/>
            <p:nvPr/>
          </p:nvSpPr>
          <p:spPr>
            <a:xfrm>
              <a:off x="4088660" y="5878641"/>
              <a:ext cx="1107996" cy="369332"/>
            </a:xfrm>
            <a:prstGeom prst="rect">
              <a:avLst/>
            </a:prstGeom>
            <a:noFill/>
          </p:spPr>
          <p:txBody>
            <a:bodyPr wrap="none" rtlCol="0">
              <a:spAutoFit/>
            </a:bodyPr>
            <a:lstStyle/>
            <a:p>
              <a:r>
                <a:rPr lang="ja-JP" altLang="en-US" b="1" dirty="0">
                  <a:solidFill>
                    <a:srgbClr val="FF0000"/>
                  </a:solidFill>
                  <a:latin typeface="Yu Gothic UI Semibold" panose="020B0700000000000000" pitchFamily="50" charset="-128"/>
                  <a:ea typeface="Yu Gothic UI Semibold" panose="020B0700000000000000" pitchFamily="50" charset="-128"/>
                </a:rPr>
                <a:t>医療保険</a:t>
              </a:r>
              <a:endParaRPr lang="en-US" altLang="ja-JP" b="1" dirty="0">
                <a:solidFill>
                  <a:srgbClr val="FF0000"/>
                </a:solidFill>
                <a:latin typeface="Yu Gothic UI Semibold" panose="020B0700000000000000" pitchFamily="50" charset="-128"/>
                <a:ea typeface="Yu Gothic UI Semibold" panose="020B0700000000000000" pitchFamily="50" charset="-128"/>
              </a:endParaRPr>
            </a:p>
          </p:txBody>
        </p:sp>
        <p:sp>
          <p:nvSpPr>
            <p:cNvPr id="38" name="正方形/長方形 37">
              <a:extLst>
                <a:ext uri="{FF2B5EF4-FFF2-40B4-BE49-F238E27FC236}">
                  <a16:creationId xmlns:a16="http://schemas.microsoft.com/office/drawing/2014/main" id="{14046D55-5A7D-F096-F12D-D9B9CFFA6BF3}"/>
                </a:ext>
              </a:extLst>
            </p:cNvPr>
            <p:cNvSpPr/>
            <p:nvPr/>
          </p:nvSpPr>
          <p:spPr>
            <a:xfrm>
              <a:off x="9587131" y="2107933"/>
              <a:ext cx="1891082" cy="175286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cxnSp>
          <p:nvCxnSpPr>
            <p:cNvPr id="39" name="直線矢印コネクタ 38">
              <a:extLst>
                <a:ext uri="{FF2B5EF4-FFF2-40B4-BE49-F238E27FC236}">
                  <a16:creationId xmlns:a16="http://schemas.microsoft.com/office/drawing/2014/main" id="{D4203839-11B0-9B25-6C58-829DF0ECD506}"/>
                </a:ext>
              </a:extLst>
            </p:cNvPr>
            <p:cNvCxnSpPr>
              <a:cxnSpLocks/>
            </p:cNvCxnSpPr>
            <p:nvPr/>
          </p:nvCxnSpPr>
          <p:spPr>
            <a:xfrm flipH="1">
              <a:off x="5631743" y="3713871"/>
              <a:ext cx="3955388" cy="21647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図 3">
            <a:extLst>
              <a:ext uri="{FF2B5EF4-FFF2-40B4-BE49-F238E27FC236}">
                <a16:creationId xmlns:a16="http://schemas.microsoft.com/office/drawing/2014/main" id="{AA1B16B1-EF10-F867-3671-4FA890388B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25833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B338CD08-6139-A473-B05C-9C150556CA60}"/>
              </a:ext>
            </a:extLst>
          </p:cNvPr>
          <p:cNvGrpSpPr/>
          <p:nvPr/>
        </p:nvGrpSpPr>
        <p:grpSpPr>
          <a:xfrm>
            <a:off x="0" y="0"/>
            <a:ext cx="12192000" cy="6858000"/>
            <a:chOff x="0" y="0"/>
            <a:chExt cx="12192000" cy="6858000"/>
          </a:xfrm>
        </p:grpSpPr>
        <p:sp>
          <p:nvSpPr>
            <p:cNvPr id="5" name="正方形/長方形 4">
              <a:extLst>
                <a:ext uri="{FF2B5EF4-FFF2-40B4-BE49-F238E27FC236}">
                  <a16:creationId xmlns:a16="http://schemas.microsoft.com/office/drawing/2014/main" id="{2B0C72EA-1117-D3F4-E5AD-E117842D275F}"/>
                </a:ext>
              </a:extLst>
            </p:cNvPr>
            <p:cNvSpPr/>
            <p:nvPr/>
          </p:nvSpPr>
          <p:spPr>
            <a:xfrm>
              <a:off x="0" y="6696222"/>
              <a:ext cx="12192000" cy="161778"/>
            </a:xfrm>
            <a:prstGeom prst="rect">
              <a:avLst/>
            </a:prstGeom>
            <a:solidFill>
              <a:srgbClr val="B18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451D8C01-58F3-C3DD-D040-F032962252DC}"/>
                </a:ext>
              </a:extLst>
            </p:cNvPr>
            <p:cNvGrpSpPr/>
            <p:nvPr/>
          </p:nvGrpSpPr>
          <p:grpSpPr>
            <a:xfrm>
              <a:off x="0" y="0"/>
              <a:ext cx="12192000" cy="6858000"/>
              <a:chOff x="0" y="0"/>
              <a:chExt cx="12192000" cy="6858000"/>
            </a:xfrm>
          </p:grpSpPr>
          <p:sp>
            <p:nvSpPr>
              <p:cNvPr id="10" name="正方形/長方形 9">
                <a:extLst>
                  <a:ext uri="{FF2B5EF4-FFF2-40B4-BE49-F238E27FC236}">
                    <a16:creationId xmlns:a16="http://schemas.microsoft.com/office/drawing/2014/main" id="{880D5F6F-2EE8-2A47-E741-5DEA466DDF6F}"/>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600" b="1">
                    <a:solidFill>
                      <a:schemeClr val="bg1"/>
                    </a:solidFill>
                    <a:latin typeface="BIZ UDPゴシック" panose="020B0400000000000000" pitchFamily="50" charset="-128"/>
                    <a:ea typeface="BIZ UDPゴシック" panose="020B0400000000000000" pitchFamily="50" charset="-128"/>
                  </a:rPr>
                  <a:t>特殊な安心カードについて</a:t>
                </a:r>
                <a:endParaRPr kumimoji="1" lang="ja-JP" altLang="en-US" sz="3600" b="1">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3F5A89C6-D0F3-6F99-A4D8-0851C52E3695}"/>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テキスト ボックス 17">
                <a:extLst>
                  <a:ext uri="{FF2B5EF4-FFF2-40B4-BE49-F238E27FC236}">
                    <a16:creationId xmlns:a16="http://schemas.microsoft.com/office/drawing/2014/main" id="{F4234CCD-1585-C875-1B18-3462929598C1}"/>
                  </a:ext>
                </a:extLst>
              </p:cNvPr>
              <p:cNvSpPr txBox="1"/>
              <p:nvPr/>
            </p:nvSpPr>
            <p:spPr>
              <a:xfrm>
                <a:off x="1263650" y="3993937"/>
                <a:ext cx="184731" cy="261610"/>
              </a:xfrm>
              <a:prstGeom prst="rect">
                <a:avLst/>
              </a:prstGeom>
              <a:noFill/>
            </p:spPr>
            <p:txBody>
              <a:bodyPr wrap="none" rtlCol="0">
                <a:spAutoFit/>
              </a:bodyPr>
              <a:lstStyle/>
              <a:p>
                <a:endParaRPr kumimoji="1" lang="ja-JP" altLang="en-US" sz="1100" b="1"/>
              </a:p>
            </p:txBody>
          </p:sp>
        </p:grpSp>
      </p:grpSp>
      <p:grpSp>
        <p:nvGrpSpPr>
          <p:cNvPr id="34" name="グループ化 33">
            <a:extLst>
              <a:ext uri="{FF2B5EF4-FFF2-40B4-BE49-F238E27FC236}">
                <a16:creationId xmlns:a16="http://schemas.microsoft.com/office/drawing/2014/main" id="{50B0F131-2E72-8F36-9E8E-1167B8B2F462}"/>
              </a:ext>
            </a:extLst>
          </p:cNvPr>
          <p:cNvGrpSpPr/>
          <p:nvPr/>
        </p:nvGrpSpPr>
        <p:grpSpPr>
          <a:xfrm>
            <a:off x="349954" y="1034593"/>
            <a:ext cx="10354846" cy="4761522"/>
            <a:chOff x="2489455" y="1170858"/>
            <a:chExt cx="10354846" cy="4761522"/>
          </a:xfrm>
        </p:grpSpPr>
        <p:grpSp>
          <p:nvGrpSpPr>
            <p:cNvPr id="33" name="グループ化 32">
              <a:extLst>
                <a:ext uri="{FF2B5EF4-FFF2-40B4-BE49-F238E27FC236}">
                  <a16:creationId xmlns:a16="http://schemas.microsoft.com/office/drawing/2014/main" id="{42E60396-9C4F-7557-EF07-338B733D9039}"/>
                </a:ext>
              </a:extLst>
            </p:cNvPr>
            <p:cNvGrpSpPr/>
            <p:nvPr/>
          </p:nvGrpSpPr>
          <p:grpSpPr>
            <a:xfrm>
              <a:off x="2489455" y="1170858"/>
              <a:ext cx="2486858" cy="4761522"/>
              <a:chOff x="2489455" y="1170858"/>
              <a:chExt cx="2486858" cy="4761522"/>
            </a:xfrm>
          </p:grpSpPr>
          <p:pic>
            <p:nvPicPr>
              <p:cNvPr id="23" name="図 22">
                <a:extLst>
                  <a:ext uri="{FF2B5EF4-FFF2-40B4-BE49-F238E27FC236}">
                    <a16:creationId xmlns:a16="http://schemas.microsoft.com/office/drawing/2014/main" id="{6C137100-E5C5-80C3-2612-3DEC1992289A}"/>
                  </a:ext>
                </a:extLst>
              </p:cNvPr>
              <p:cNvPicPr>
                <a:picLocks noChangeAspect="1"/>
              </p:cNvPicPr>
              <p:nvPr/>
            </p:nvPicPr>
            <p:blipFill>
              <a:blip r:embed="rId3"/>
              <a:stretch>
                <a:fillRect/>
              </a:stretch>
            </p:blipFill>
            <p:spPr>
              <a:xfrm>
                <a:off x="2489455" y="1632523"/>
                <a:ext cx="2486858" cy="4299857"/>
              </a:xfrm>
              <a:prstGeom prst="rect">
                <a:avLst/>
              </a:prstGeom>
              <a:ln>
                <a:solidFill>
                  <a:schemeClr val="bg1">
                    <a:lumMod val="50000"/>
                  </a:schemeClr>
                </a:solidFill>
              </a:ln>
            </p:spPr>
          </p:pic>
          <p:sp>
            <p:nvSpPr>
              <p:cNvPr id="29" name="テキスト ボックス 28">
                <a:extLst>
                  <a:ext uri="{FF2B5EF4-FFF2-40B4-BE49-F238E27FC236}">
                    <a16:creationId xmlns:a16="http://schemas.microsoft.com/office/drawing/2014/main" id="{8211647C-E3EB-2AFC-D3B4-0F0902DE6630}"/>
                  </a:ext>
                </a:extLst>
              </p:cNvPr>
              <p:cNvSpPr txBox="1"/>
              <p:nvPr/>
            </p:nvSpPr>
            <p:spPr>
              <a:xfrm>
                <a:off x="2637211" y="1170858"/>
                <a:ext cx="2339102" cy="461665"/>
              </a:xfrm>
              <a:prstGeom prst="rect">
                <a:avLst/>
              </a:prstGeom>
              <a:noFill/>
            </p:spPr>
            <p:txBody>
              <a:bodyPr wrap="none" rtlCol="0">
                <a:spAutoFit/>
              </a:bodyPr>
              <a:lstStyle/>
              <a:p>
                <a:r>
                  <a:rPr lang="ja-JP" altLang="en-US" sz="2400" b="1"/>
                  <a:t>死亡保険カード</a:t>
                </a:r>
                <a:endParaRPr lang="en-US" altLang="ja-JP" sz="2400" b="1"/>
              </a:p>
            </p:txBody>
          </p:sp>
        </p:grpSp>
        <p:sp>
          <p:nvSpPr>
            <p:cNvPr id="30" name="テキスト ボックス 29">
              <a:extLst>
                <a:ext uri="{FF2B5EF4-FFF2-40B4-BE49-F238E27FC236}">
                  <a16:creationId xmlns:a16="http://schemas.microsoft.com/office/drawing/2014/main" id="{FE7EA146-5EF5-8F39-DB6B-38883D26B3D8}"/>
                </a:ext>
              </a:extLst>
            </p:cNvPr>
            <p:cNvSpPr txBox="1"/>
            <p:nvPr/>
          </p:nvSpPr>
          <p:spPr>
            <a:xfrm>
              <a:off x="5478182" y="1448774"/>
              <a:ext cx="7366119" cy="523220"/>
            </a:xfrm>
            <a:prstGeom prst="rect">
              <a:avLst/>
            </a:prstGeom>
            <a:noFill/>
          </p:spPr>
          <p:txBody>
            <a:bodyPr wrap="none" rtlCol="0">
              <a:spAutoFit/>
            </a:bodyPr>
            <a:lstStyle/>
            <a:p>
              <a:r>
                <a:rPr lang="ja-JP" altLang="en-US" sz="2800" b="1" dirty="0"/>
                <a:t>死亡保険を使用するイベントに遭遇した場合</a:t>
              </a:r>
              <a:endParaRPr lang="en-US" altLang="ja-JP" sz="2800" b="1" dirty="0"/>
            </a:p>
          </p:txBody>
        </p:sp>
      </p:grpSp>
      <p:grpSp>
        <p:nvGrpSpPr>
          <p:cNvPr id="35" name="グループ化 34">
            <a:extLst>
              <a:ext uri="{FF2B5EF4-FFF2-40B4-BE49-F238E27FC236}">
                <a16:creationId xmlns:a16="http://schemas.microsoft.com/office/drawing/2014/main" id="{07949B8C-DCE0-4635-367B-D4716037CB98}"/>
              </a:ext>
            </a:extLst>
          </p:cNvPr>
          <p:cNvGrpSpPr/>
          <p:nvPr/>
        </p:nvGrpSpPr>
        <p:grpSpPr>
          <a:xfrm>
            <a:off x="3008262" y="1838632"/>
            <a:ext cx="9292929" cy="4846748"/>
            <a:chOff x="3636293" y="1922949"/>
            <a:chExt cx="9292929" cy="4846748"/>
          </a:xfrm>
        </p:grpSpPr>
        <p:sp>
          <p:nvSpPr>
            <p:cNvPr id="31" name="矢印: 下 30">
              <a:extLst>
                <a:ext uri="{FF2B5EF4-FFF2-40B4-BE49-F238E27FC236}">
                  <a16:creationId xmlns:a16="http://schemas.microsoft.com/office/drawing/2014/main" id="{1E9266E1-18DD-57D2-A63B-8B46DD2BB2EA}"/>
                </a:ext>
              </a:extLst>
            </p:cNvPr>
            <p:cNvSpPr/>
            <p:nvPr/>
          </p:nvSpPr>
          <p:spPr>
            <a:xfrm>
              <a:off x="7395470" y="1922949"/>
              <a:ext cx="508601" cy="830264"/>
            </a:xfrm>
            <a:prstGeom prst="downArrow">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5ED5909A-46BB-0DA1-64F5-A8420776F6E9}"/>
                </a:ext>
              </a:extLst>
            </p:cNvPr>
            <p:cNvSpPr txBox="1"/>
            <p:nvPr/>
          </p:nvSpPr>
          <p:spPr>
            <a:xfrm>
              <a:off x="3636293" y="2753213"/>
              <a:ext cx="9292929" cy="4016484"/>
            </a:xfrm>
            <a:prstGeom prst="rect">
              <a:avLst/>
            </a:prstGeom>
            <a:noFill/>
          </p:spPr>
          <p:txBody>
            <a:bodyPr wrap="none" rtlCol="0">
              <a:spAutoFit/>
            </a:bodyPr>
            <a:lstStyle/>
            <a:p>
              <a:r>
                <a:rPr lang="ja-JP" altLang="en-US" sz="2300" dirty="0"/>
                <a:t>死亡保険カードを持っていれば、預貯金の減少を保険によって</a:t>
              </a:r>
              <a:endParaRPr lang="en-US" altLang="ja-JP" sz="2300" dirty="0"/>
            </a:p>
            <a:p>
              <a:r>
                <a:rPr lang="ja-JP" altLang="en-US" sz="2300" dirty="0"/>
                <a:t>カバーすることができます。</a:t>
              </a:r>
              <a:endParaRPr lang="en-US" altLang="ja-JP" sz="2300" dirty="0"/>
            </a:p>
            <a:p>
              <a:r>
                <a:rPr lang="ja-JP" altLang="en-US" sz="2300" b="1" dirty="0"/>
                <a:t>その代わりに使用した死亡保険カードは、山札の中に戻します。</a:t>
              </a:r>
              <a:endParaRPr lang="en-US" altLang="ja-JP" sz="2300" b="1" dirty="0"/>
            </a:p>
            <a:p>
              <a:r>
                <a:rPr lang="ja-JP" altLang="en-US" sz="2300" b="1" dirty="0"/>
                <a:t>安心カードを追加購入するとき、再度、購入することは可能です。</a:t>
              </a:r>
              <a:endParaRPr lang="en-US" altLang="ja-JP" sz="2300" b="1" dirty="0"/>
            </a:p>
            <a:p>
              <a:endParaRPr lang="en-US" altLang="ja-JP" sz="2300" b="1" dirty="0">
                <a:solidFill>
                  <a:srgbClr val="FF0000"/>
                </a:solidFill>
              </a:endParaRPr>
            </a:p>
            <a:p>
              <a:r>
                <a:rPr lang="en-US" altLang="ja-JP" sz="2200" b="1" dirty="0">
                  <a:solidFill>
                    <a:srgbClr val="FF0000"/>
                  </a:solidFill>
                </a:rPr>
                <a:t>※ </a:t>
              </a:r>
              <a:r>
                <a:rPr lang="ja-JP" altLang="en-US" sz="2200" b="1" dirty="0">
                  <a:solidFill>
                    <a:srgbClr val="FF0000"/>
                  </a:solidFill>
                </a:rPr>
                <a:t>死亡保険カードがなく、死亡リスクに備えられていなかった場合も、</a:t>
              </a:r>
              <a:endParaRPr lang="en-US" altLang="ja-JP" sz="2200" b="1" dirty="0">
                <a:solidFill>
                  <a:srgbClr val="FF0000"/>
                </a:solidFill>
              </a:endParaRPr>
            </a:p>
            <a:p>
              <a:r>
                <a:rPr lang="ja-JP" altLang="en-US" sz="2200" b="1" dirty="0">
                  <a:solidFill>
                    <a:srgbClr val="FF0000"/>
                  </a:solidFill>
                </a:rPr>
                <a:t>　 本人以外の誰かが死亡するものとし、ゲームは継続します。</a:t>
              </a:r>
              <a:endParaRPr lang="en-US" altLang="ja-JP" sz="2200" b="1" dirty="0">
                <a:solidFill>
                  <a:srgbClr val="FF0000"/>
                </a:solidFill>
              </a:endParaRPr>
            </a:p>
            <a:p>
              <a:endParaRPr lang="en-US" altLang="ja-JP" sz="2400" b="1" dirty="0"/>
            </a:p>
            <a:p>
              <a:r>
                <a:rPr lang="en-US" altLang="ja-JP" b="1" u="sng" dirty="0"/>
                <a:t>(</a:t>
              </a:r>
              <a:r>
                <a:rPr lang="ja-JP" altLang="en-US" b="1" u="sng" dirty="0"/>
                <a:t>参考</a:t>
              </a:r>
              <a:r>
                <a:rPr lang="en-US" altLang="ja-JP" b="1" u="sng" dirty="0"/>
                <a:t>) </a:t>
              </a:r>
            </a:p>
            <a:p>
              <a:r>
                <a:rPr lang="en-US" altLang="ja-JP" dirty="0"/>
                <a:t>1</a:t>
              </a:r>
              <a:r>
                <a:rPr lang="ja-JP" altLang="en-US" dirty="0"/>
                <a:t>度購入した死亡保険カード以外の安心カードは、使用しても山札に戻す必要はなく、</a:t>
              </a:r>
            </a:p>
            <a:p>
              <a:r>
                <a:rPr lang="ja-JP" altLang="en-US" dirty="0"/>
                <a:t>最後まで保有し続けることができます。</a:t>
              </a:r>
            </a:p>
            <a:p>
              <a:endParaRPr lang="en-US" altLang="ja-JP" b="1" u="sng" dirty="0"/>
            </a:p>
          </p:txBody>
        </p:sp>
      </p:grpSp>
    </p:spTree>
    <p:extLst>
      <p:ext uri="{BB962C8B-B14F-4D97-AF65-F5344CB8AC3E}">
        <p14:creationId xmlns:p14="http://schemas.microsoft.com/office/powerpoint/2010/main" val="342357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4D7BB18E-9494-5EB5-AE47-5FF3E07485EC}"/>
              </a:ext>
            </a:extLst>
          </p:cNvPr>
          <p:cNvGrpSpPr/>
          <p:nvPr/>
        </p:nvGrpSpPr>
        <p:grpSpPr>
          <a:xfrm>
            <a:off x="0" y="0"/>
            <a:ext cx="12192000" cy="6858000"/>
            <a:chOff x="0" y="0"/>
            <a:chExt cx="12192000" cy="6858000"/>
          </a:xfrm>
        </p:grpSpPr>
        <p:sp>
          <p:nvSpPr>
            <p:cNvPr id="5" name="正方形/長方形 4">
              <a:extLst>
                <a:ext uri="{FF2B5EF4-FFF2-40B4-BE49-F238E27FC236}">
                  <a16:creationId xmlns:a16="http://schemas.microsoft.com/office/drawing/2014/main" id="{44161D9B-AF00-DEF4-079C-3C675CFE7749}"/>
                </a:ext>
              </a:extLst>
            </p:cNvPr>
            <p:cNvSpPr/>
            <p:nvPr/>
          </p:nvSpPr>
          <p:spPr>
            <a:xfrm>
              <a:off x="0" y="6696222"/>
              <a:ext cx="12192000" cy="161778"/>
            </a:xfrm>
            <a:prstGeom prst="rect">
              <a:avLst/>
            </a:prstGeom>
            <a:solidFill>
              <a:srgbClr val="B18F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5198F03F-04BB-F673-B0E0-CABF840F5898}"/>
                </a:ext>
              </a:extLst>
            </p:cNvPr>
            <p:cNvGrpSpPr/>
            <p:nvPr/>
          </p:nvGrpSpPr>
          <p:grpSpPr>
            <a:xfrm>
              <a:off x="0" y="0"/>
              <a:ext cx="12192000" cy="6858000"/>
              <a:chOff x="0" y="0"/>
              <a:chExt cx="12192000" cy="6858000"/>
            </a:xfrm>
          </p:grpSpPr>
          <p:sp>
            <p:nvSpPr>
              <p:cNvPr id="7" name="正方形/長方形 6">
                <a:extLst>
                  <a:ext uri="{FF2B5EF4-FFF2-40B4-BE49-F238E27FC236}">
                    <a16:creationId xmlns:a16="http://schemas.microsoft.com/office/drawing/2014/main" id="{4363611F-90A9-2583-D08D-E11340AA1374}"/>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600" b="1">
                    <a:solidFill>
                      <a:schemeClr val="bg1"/>
                    </a:solidFill>
                    <a:latin typeface="BIZ UDPゴシック" panose="020B0400000000000000" pitchFamily="50" charset="-128"/>
                    <a:ea typeface="BIZ UDPゴシック" panose="020B0400000000000000" pitchFamily="50" charset="-128"/>
                  </a:rPr>
                  <a:t>特殊な安心カードについて</a:t>
                </a:r>
                <a:endParaRPr kumimoji="1" lang="ja-JP" altLang="en-US" sz="3600" b="1">
                  <a:solidFill>
                    <a:schemeClr val="bg1"/>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14D77627-58CA-3A97-9943-A4C0F143236D}"/>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a:extLst>
                  <a:ext uri="{FF2B5EF4-FFF2-40B4-BE49-F238E27FC236}">
                    <a16:creationId xmlns:a16="http://schemas.microsoft.com/office/drawing/2014/main" id="{91F1D8E7-03E9-FDE4-3DFC-94F63E6D5148}"/>
                  </a:ext>
                </a:extLst>
              </p:cNvPr>
              <p:cNvSpPr txBox="1"/>
              <p:nvPr/>
            </p:nvSpPr>
            <p:spPr>
              <a:xfrm>
                <a:off x="1263650" y="3993937"/>
                <a:ext cx="184731" cy="261610"/>
              </a:xfrm>
              <a:prstGeom prst="rect">
                <a:avLst/>
              </a:prstGeom>
              <a:noFill/>
            </p:spPr>
            <p:txBody>
              <a:bodyPr wrap="none" rtlCol="0">
                <a:spAutoFit/>
              </a:bodyPr>
              <a:lstStyle/>
              <a:p>
                <a:endParaRPr kumimoji="1" lang="ja-JP" altLang="en-US" sz="1100" b="1"/>
              </a:p>
            </p:txBody>
          </p:sp>
        </p:grpSp>
      </p:grpSp>
      <p:grpSp>
        <p:nvGrpSpPr>
          <p:cNvPr id="19" name="グループ化 18">
            <a:extLst>
              <a:ext uri="{FF2B5EF4-FFF2-40B4-BE49-F238E27FC236}">
                <a16:creationId xmlns:a16="http://schemas.microsoft.com/office/drawing/2014/main" id="{9E54F3ED-5168-AF82-B779-33F6D42483B6}"/>
              </a:ext>
            </a:extLst>
          </p:cNvPr>
          <p:cNvGrpSpPr/>
          <p:nvPr/>
        </p:nvGrpSpPr>
        <p:grpSpPr>
          <a:xfrm>
            <a:off x="306938" y="991606"/>
            <a:ext cx="11693018" cy="4805503"/>
            <a:chOff x="2387198" y="1126877"/>
            <a:chExt cx="11693018" cy="4805503"/>
          </a:xfrm>
        </p:grpSpPr>
        <p:grpSp>
          <p:nvGrpSpPr>
            <p:cNvPr id="18" name="グループ化 17">
              <a:extLst>
                <a:ext uri="{FF2B5EF4-FFF2-40B4-BE49-F238E27FC236}">
                  <a16:creationId xmlns:a16="http://schemas.microsoft.com/office/drawing/2014/main" id="{23B844AE-C2AA-DC30-C7D3-474487C8DEA8}"/>
                </a:ext>
              </a:extLst>
            </p:cNvPr>
            <p:cNvGrpSpPr/>
            <p:nvPr/>
          </p:nvGrpSpPr>
          <p:grpSpPr>
            <a:xfrm>
              <a:off x="2387198" y="1126877"/>
              <a:ext cx="2954655" cy="4805503"/>
              <a:chOff x="2387198" y="1126877"/>
              <a:chExt cx="2954655" cy="4805503"/>
            </a:xfrm>
          </p:grpSpPr>
          <p:pic>
            <p:nvPicPr>
              <p:cNvPr id="16" name="図 15">
                <a:extLst>
                  <a:ext uri="{FF2B5EF4-FFF2-40B4-BE49-F238E27FC236}">
                    <a16:creationId xmlns:a16="http://schemas.microsoft.com/office/drawing/2014/main" id="{F411D3AD-8CAA-A500-56F5-05CF6C2071DB}"/>
                  </a:ext>
                </a:extLst>
              </p:cNvPr>
              <p:cNvPicPr>
                <a:picLocks noChangeAspect="1"/>
              </p:cNvPicPr>
              <p:nvPr/>
            </p:nvPicPr>
            <p:blipFill>
              <a:blip r:embed="rId3"/>
              <a:stretch>
                <a:fillRect/>
              </a:stretch>
            </p:blipFill>
            <p:spPr>
              <a:xfrm>
                <a:off x="2489455" y="1632523"/>
                <a:ext cx="2514845" cy="4299857"/>
              </a:xfrm>
              <a:prstGeom prst="rect">
                <a:avLst/>
              </a:prstGeom>
              <a:ln>
                <a:solidFill>
                  <a:schemeClr val="tx1"/>
                </a:solidFill>
              </a:ln>
            </p:spPr>
          </p:pic>
          <p:sp>
            <p:nvSpPr>
              <p:cNvPr id="11" name="テキスト ボックス 10">
                <a:extLst>
                  <a:ext uri="{FF2B5EF4-FFF2-40B4-BE49-F238E27FC236}">
                    <a16:creationId xmlns:a16="http://schemas.microsoft.com/office/drawing/2014/main" id="{E1E1A2A6-17A6-AEAF-C56F-21D35B8F9FE5}"/>
                  </a:ext>
                </a:extLst>
              </p:cNvPr>
              <p:cNvSpPr txBox="1"/>
              <p:nvPr/>
            </p:nvSpPr>
            <p:spPr>
              <a:xfrm>
                <a:off x="2387198" y="1126877"/>
                <a:ext cx="2954655" cy="461665"/>
              </a:xfrm>
              <a:prstGeom prst="rect">
                <a:avLst/>
              </a:prstGeom>
              <a:noFill/>
            </p:spPr>
            <p:txBody>
              <a:bodyPr wrap="none" rtlCol="0">
                <a:spAutoFit/>
              </a:bodyPr>
              <a:lstStyle/>
              <a:p>
                <a:r>
                  <a:rPr lang="ja-JP" altLang="en-US" sz="2400" b="1"/>
                  <a:t>個人年金保険カード</a:t>
                </a:r>
                <a:endParaRPr lang="en-US" altLang="ja-JP" sz="2400" b="1"/>
              </a:p>
            </p:txBody>
          </p:sp>
        </p:grpSp>
        <p:sp>
          <p:nvSpPr>
            <p:cNvPr id="12" name="テキスト ボックス 11">
              <a:extLst>
                <a:ext uri="{FF2B5EF4-FFF2-40B4-BE49-F238E27FC236}">
                  <a16:creationId xmlns:a16="http://schemas.microsoft.com/office/drawing/2014/main" id="{0643C473-5157-929E-FDB5-6E0E6D205F1F}"/>
                </a:ext>
              </a:extLst>
            </p:cNvPr>
            <p:cNvSpPr txBox="1"/>
            <p:nvPr/>
          </p:nvSpPr>
          <p:spPr>
            <a:xfrm>
              <a:off x="5431695" y="1380828"/>
              <a:ext cx="8648521" cy="892552"/>
            </a:xfrm>
            <a:prstGeom prst="rect">
              <a:avLst/>
            </a:prstGeom>
            <a:noFill/>
          </p:spPr>
          <p:txBody>
            <a:bodyPr wrap="none" rtlCol="0">
              <a:spAutoFit/>
            </a:bodyPr>
            <a:lstStyle/>
            <a:p>
              <a:endParaRPr lang="en-US" altLang="ja-JP" sz="2400" b="1"/>
            </a:p>
            <a:p>
              <a:r>
                <a:rPr lang="en-US" altLang="ja-JP" sz="2800" b="1"/>
                <a:t>150</a:t>
              </a:r>
              <a:r>
                <a:rPr lang="ja-JP" altLang="en-US" sz="2800" b="1"/>
                <a:t>万円で購入して</a:t>
              </a:r>
              <a:r>
                <a:rPr lang="en-US" altLang="ja-JP" sz="2800" b="1"/>
                <a:t>60</a:t>
              </a:r>
              <a:r>
                <a:rPr lang="ja-JP" altLang="en-US" sz="2800" b="1"/>
                <a:t>代で</a:t>
              </a:r>
              <a:r>
                <a:rPr lang="en-US" altLang="ja-JP" sz="2800" b="1"/>
                <a:t>180</a:t>
              </a:r>
              <a:r>
                <a:rPr lang="ja-JP" altLang="en-US" sz="2800" b="1"/>
                <a:t>万円受け取れるカード</a:t>
              </a:r>
              <a:endParaRPr lang="en-US" altLang="ja-JP" sz="2800" b="1"/>
            </a:p>
          </p:txBody>
        </p:sp>
      </p:grpSp>
      <p:sp>
        <p:nvSpPr>
          <p:cNvPr id="14" name="テキスト ボックス 13">
            <a:extLst>
              <a:ext uri="{FF2B5EF4-FFF2-40B4-BE49-F238E27FC236}">
                <a16:creationId xmlns:a16="http://schemas.microsoft.com/office/drawing/2014/main" id="{67063581-3407-2966-AB13-D317D5FD0DDC}"/>
              </a:ext>
            </a:extLst>
          </p:cNvPr>
          <p:cNvSpPr txBox="1"/>
          <p:nvPr/>
        </p:nvSpPr>
        <p:spPr>
          <a:xfrm>
            <a:off x="3935203" y="3089954"/>
            <a:ext cx="7007046" cy="1384995"/>
          </a:xfrm>
          <a:prstGeom prst="rect">
            <a:avLst/>
          </a:prstGeom>
          <a:noFill/>
        </p:spPr>
        <p:txBody>
          <a:bodyPr wrap="none" rtlCol="0">
            <a:spAutoFit/>
          </a:bodyPr>
          <a:lstStyle/>
          <a:p>
            <a:r>
              <a:rPr lang="ja-JP" altLang="en-US" sz="2800" b="1"/>
              <a:t>このカードは</a:t>
            </a:r>
            <a:r>
              <a:rPr lang="en-US" altLang="ja-JP" sz="2800" b="1"/>
              <a:t>20</a:t>
            </a:r>
            <a:r>
              <a:rPr lang="ja-JP" altLang="en-US" sz="2800" b="1"/>
              <a:t>代もしくは</a:t>
            </a:r>
            <a:r>
              <a:rPr lang="en-US" altLang="ja-JP" sz="2800" b="1"/>
              <a:t>40</a:t>
            </a:r>
            <a:r>
              <a:rPr lang="ja-JP" altLang="en-US" sz="2800" b="1"/>
              <a:t>代のみ</a:t>
            </a:r>
            <a:endParaRPr lang="en-US" altLang="ja-JP" sz="2800" b="1"/>
          </a:p>
          <a:p>
            <a:r>
              <a:rPr lang="ja-JP" altLang="en-US" sz="2800" b="1"/>
              <a:t>購入することが可能です。</a:t>
            </a:r>
            <a:endParaRPr lang="en-US" altLang="ja-JP" sz="2800" b="1"/>
          </a:p>
          <a:p>
            <a:r>
              <a:rPr lang="ja-JP" altLang="en-US" sz="2800" b="1"/>
              <a:t>他の年代では購入することができません。</a:t>
            </a:r>
            <a:endParaRPr lang="en-US" altLang="ja-JP" sz="2800" b="1"/>
          </a:p>
        </p:txBody>
      </p:sp>
      <p:sp>
        <p:nvSpPr>
          <p:cNvPr id="2" name="矢印: 下 1">
            <a:extLst>
              <a:ext uri="{FF2B5EF4-FFF2-40B4-BE49-F238E27FC236}">
                <a16:creationId xmlns:a16="http://schemas.microsoft.com/office/drawing/2014/main" id="{217B61CA-8CF1-CBDD-02BD-7F707948085F}"/>
              </a:ext>
            </a:extLst>
          </p:cNvPr>
          <p:cNvSpPr/>
          <p:nvPr/>
        </p:nvSpPr>
        <p:spPr>
          <a:xfrm>
            <a:off x="6930125" y="2138109"/>
            <a:ext cx="508601" cy="830264"/>
          </a:xfrm>
          <a:prstGeom prst="downArrow">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35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CA6FF0C-75D9-4F6D-043B-77391BBB2273}"/>
              </a:ext>
            </a:extLst>
          </p:cNvPr>
          <p:cNvSpPr/>
          <p:nvPr/>
        </p:nvSpPr>
        <p:spPr>
          <a:xfrm>
            <a:off x="0" y="1"/>
            <a:ext cx="12192000" cy="868680"/>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600" b="1">
                <a:solidFill>
                  <a:schemeClr val="bg1"/>
                </a:solidFill>
                <a:latin typeface="BIZ UDPゴシック" panose="020B0400000000000000" pitchFamily="50" charset="-128"/>
                <a:ea typeface="BIZ UDPゴシック" panose="020B0400000000000000" pitchFamily="50" charset="-128"/>
              </a:rPr>
              <a:t>　学習</a:t>
            </a:r>
            <a:r>
              <a:rPr kumimoji="1" lang="ja-JP" altLang="en-US" sz="3600" b="1">
                <a:solidFill>
                  <a:schemeClr val="bg1"/>
                </a:solidFill>
                <a:latin typeface="BIZ UDPゴシック" panose="020B0400000000000000" pitchFamily="50" charset="-128"/>
                <a:ea typeface="BIZ UDPゴシック" panose="020B0400000000000000" pitchFamily="50" charset="-128"/>
              </a:rPr>
              <a:t>のねらい　</a:t>
            </a:r>
            <a:r>
              <a:rPr kumimoji="1" lang="en-US" altLang="ja-JP" sz="3600" b="1">
                <a:solidFill>
                  <a:srgbClr val="FFFF00"/>
                </a:solidFill>
                <a:latin typeface="BIZ UDPゴシック" panose="020B0400000000000000" pitchFamily="50" charset="-128"/>
                <a:ea typeface="BIZ UDPゴシック" panose="020B0400000000000000" pitchFamily="50" charset="-128"/>
              </a:rPr>
              <a:t>【</a:t>
            </a:r>
            <a:r>
              <a:rPr kumimoji="1" lang="ja-JP" altLang="en-US" sz="3600" b="1">
                <a:solidFill>
                  <a:srgbClr val="FFFF00"/>
                </a:solidFill>
                <a:latin typeface="BIZ UDPゴシック" panose="020B0400000000000000" pitchFamily="50" charset="-128"/>
                <a:ea typeface="BIZ UDPゴシック" panose="020B0400000000000000" pitchFamily="50" charset="-128"/>
              </a:rPr>
              <a:t>家庭科</a:t>
            </a:r>
            <a:r>
              <a:rPr kumimoji="1" lang="en-US" altLang="ja-JP" sz="3600" b="1">
                <a:solidFill>
                  <a:srgbClr val="FFFF00"/>
                </a:solidFill>
                <a:latin typeface="BIZ UDPゴシック" panose="020B0400000000000000" pitchFamily="50" charset="-128"/>
                <a:ea typeface="BIZ UDPゴシック" panose="020B0400000000000000" pitchFamily="50" charset="-128"/>
              </a:rPr>
              <a:t>】</a:t>
            </a:r>
            <a:endParaRPr kumimoji="1" lang="ja-JP" altLang="en-US" sz="3600" b="1">
              <a:solidFill>
                <a:srgbClr val="FFFF00"/>
              </a:solidFill>
              <a:latin typeface="BIZ UDPゴシック" panose="020B0400000000000000" pitchFamily="50" charset="-128"/>
              <a:ea typeface="BIZ UDPゴシック" panose="020B0400000000000000" pitchFamily="50" charset="-128"/>
            </a:endParaRPr>
          </a:p>
        </p:txBody>
      </p:sp>
      <p:grpSp>
        <p:nvGrpSpPr>
          <p:cNvPr id="12" name="グループ化 11">
            <a:extLst>
              <a:ext uri="{FF2B5EF4-FFF2-40B4-BE49-F238E27FC236}">
                <a16:creationId xmlns:a16="http://schemas.microsoft.com/office/drawing/2014/main" id="{AB304CA1-95D0-8D4F-587B-9B4097DF3CDF}"/>
              </a:ext>
            </a:extLst>
          </p:cNvPr>
          <p:cNvGrpSpPr/>
          <p:nvPr/>
        </p:nvGrpSpPr>
        <p:grpSpPr>
          <a:xfrm>
            <a:off x="1146627" y="4147473"/>
            <a:ext cx="9993393" cy="2128222"/>
            <a:chOff x="1146627" y="4147473"/>
            <a:chExt cx="9993393" cy="2128222"/>
          </a:xfrm>
        </p:grpSpPr>
        <p:sp>
          <p:nvSpPr>
            <p:cNvPr id="9" name="四角形: 角を丸くする 8">
              <a:extLst>
                <a:ext uri="{FF2B5EF4-FFF2-40B4-BE49-F238E27FC236}">
                  <a16:creationId xmlns:a16="http://schemas.microsoft.com/office/drawing/2014/main" id="{2795A02D-44A1-107E-F7C9-26C1C553C211}"/>
                </a:ext>
              </a:extLst>
            </p:cNvPr>
            <p:cNvSpPr/>
            <p:nvPr/>
          </p:nvSpPr>
          <p:spPr>
            <a:xfrm>
              <a:off x="1241277" y="4270998"/>
              <a:ext cx="9898743" cy="2004697"/>
            </a:xfrm>
            <a:prstGeom prst="roundRect">
              <a:avLst>
                <a:gd name="adj" fmla="val 5897"/>
              </a:avLst>
            </a:prstGeom>
            <a:solidFill>
              <a:schemeClr val="bg1">
                <a:lumMod val="5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4800">
                <a:solidFill>
                  <a:schemeClr val="tx1"/>
                </a:solidFill>
                <a:latin typeface="Yu Gothic UI Semibold" panose="020B0700000000000000" pitchFamily="50" charset="-128"/>
                <a:ea typeface="Yu Gothic UI Semibold" panose="020B0700000000000000" pitchFamily="50" charset="-128"/>
              </a:endParaRPr>
            </a:p>
          </p:txBody>
        </p:sp>
        <p:sp>
          <p:nvSpPr>
            <p:cNvPr id="7" name="四角形: 角を丸くする 6">
              <a:extLst>
                <a:ext uri="{FF2B5EF4-FFF2-40B4-BE49-F238E27FC236}">
                  <a16:creationId xmlns:a16="http://schemas.microsoft.com/office/drawing/2014/main" id="{F4208957-2F38-8DB3-7D3B-6CAEB18E3F86}"/>
                </a:ext>
              </a:extLst>
            </p:cNvPr>
            <p:cNvSpPr/>
            <p:nvPr/>
          </p:nvSpPr>
          <p:spPr>
            <a:xfrm>
              <a:off x="1146627" y="4147473"/>
              <a:ext cx="9898743" cy="2004697"/>
            </a:xfrm>
            <a:prstGeom prst="roundRect">
              <a:avLst>
                <a:gd name="adj" fmla="val 5897"/>
              </a:avLst>
            </a:prstGeom>
            <a:solidFill>
              <a:schemeClr val="bg1"/>
            </a:solidFill>
            <a:ln w="57150">
              <a:solidFill>
                <a:srgbClr val="B490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4800">
                  <a:solidFill>
                    <a:schemeClr val="tx1"/>
                  </a:solidFill>
                  <a:latin typeface="Yu Gothic UI Semibold" panose="020B0700000000000000" pitchFamily="50" charset="-128"/>
                  <a:ea typeface="Yu Gothic UI Semibold" panose="020B0700000000000000" pitchFamily="50" charset="-128"/>
                </a:rPr>
                <a:t>リスクに備えることの大切さを理解した上で、備え方について考えよう。</a:t>
              </a:r>
              <a:endParaRPr kumimoji="1" lang="ja-JP" altLang="en-US" sz="4800">
                <a:solidFill>
                  <a:schemeClr val="tx1"/>
                </a:solidFill>
                <a:latin typeface="Yu Gothic UI Semibold" panose="020B0700000000000000" pitchFamily="50" charset="-128"/>
                <a:ea typeface="Yu Gothic UI Semibold" panose="020B0700000000000000" pitchFamily="50" charset="-128"/>
              </a:endParaRPr>
            </a:p>
          </p:txBody>
        </p:sp>
      </p:grpSp>
      <p:grpSp>
        <p:nvGrpSpPr>
          <p:cNvPr id="11" name="グループ化 10">
            <a:extLst>
              <a:ext uri="{FF2B5EF4-FFF2-40B4-BE49-F238E27FC236}">
                <a16:creationId xmlns:a16="http://schemas.microsoft.com/office/drawing/2014/main" id="{C9D239E2-F3FE-56FB-8F55-242DC5126164}"/>
              </a:ext>
            </a:extLst>
          </p:cNvPr>
          <p:cNvGrpSpPr/>
          <p:nvPr/>
        </p:nvGrpSpPr>
        <p:grpSpPr>
          <a:xfrm>
            <a:off x="1146627" y="1598725"/>
            <a:ext cx="9993393" cy="2128222"/>
            <a:chOff x="1146627" y="1598725"/>
            <a:chExt cx="9993393" cy="2128222"/>
          </a:xfrm>
        </p:grpSpPr>
        <p:sp>
          <p:nvSpPr>
            <p:cNvPr id="10" name="四角形: 角を丸くする 9">
              <a:extLst>
                <a:ext uri="{FF2B5EF4-FFF2-40B4-BE49-F238E27FC236}">
                  <a16:creationId xmlns:a16="http://schemas.microsoft.com/office/drawing/2014/main" id="{75CCDC4F-93B5-88EB-5EF9-081FE0548916}"/>
                </a:ext>
              </a:extLst>
            </p:cNvPr>
            <p:cNvSpPr/>
            <p:nvPr/>
          </p:nvSpPr>
          <p:spPr>
            <a:xfrm>
              <a:off x="1241277" y="1722250"/>
              <a:ext cx="9898743" cy="2004697"/>
            </a:xfrm>
            <a:prstGeom prst="roundRect">
              <a:avLst>
                <a:gd name="adj" fmla="val 4630"/>
              </a:avLst>
            </a:prstGeom>
            <a:solidFill>
              <a:schemeClr val="bg1">
                <a:lumMod val="5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4800">
                <a:solidFill>
                  <a:schemeClr val="tx1"/>
                </a:solidFill>
                <a:latin typeface="Yu Gothic UI Semibold" panose="020B0700000000000000" pitchFamily="50" charset="-128"/>
                <a:ea typeface="Yu Gothic UI Semibold" panose="020B0700000000000000" pitchFamily="50" charset="-128"/>
              </a:endParaRPr>
            </a:p>
          </p:txBody>
        </p:sp>
        <p:sp>
          <p:nvSpPr>
            <p:cNvPr id="8" name="四角形: 角を丸くする 7">
              <a:extLst>
                <a:ext uri="{FF2B5EF4-FFF2-40B4-BE49-F238E27FC236}">
                  <a16:creationId xmlns:a16="http://schemas.microsoft.com/office/drawing/2014/main" id="{570AA162-1608-F849-D83A-80CF910316B7}"/>
                </a:ext>
              </a:extLst>
            </p:cNvPr>
            <p:cNvSpPr/>
            <p:nvPr/>
          </p:nvSpPr>
          <p:spPr>
            <a:xfrm>
              <a:off x="1146627" y="1598725"/>
              <a:ext cx="9898743" cy="2004697"/>
            </a:xfrm>
            <a:prstGeom prst="roundRect">
              <a:avLst>
                <a:gd name="adj" fmla="val 4630"/>
              </a:avLst>
            </a:prstGeom>
            <a:solidFill>
              <a:schemeClr val="bg1"/>
            </a:solidFill>
            <a:ln w="57150">
              <a:solidFill>
                <a:srgbClr val="B490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4800">
                  <a:solidFill>
                    <a:schemeClr val="tx1"/>
                  </a:solidFill>
                  <a:latin typeface="Yu Gothic UI Semibold" panose="020B0700000000000000" pitchFamily="50" charset="-128"/>
                  <a:ea typeface="Yu Gothic UI Semibold" panose="020B0700000000000000" pitchFamily="50" charset="-128"/>
                </a:rPr>
                <a:t>日常生活において様々なリスクが存在することを理解しよう。</a:t>
              </a:r>
              <a:endParaRPr kumimoji="1" lang="ja-JP" altLang="en-US" sz="4800">
                <a:solidFill>
                  <a:schemeClr val="tx1"/>
                </a:solidFill>
                <a:latin typeface="Yu Gothic UI Semibold" panose="020B0700000000000000" pitchFamily="50" charset="-128"/>
                <a:ea typeface="Yu Gothic UI Semibold" panose="020B0700000000000000" pitchFamily="50" charset="-128"/>
              </a:endParaRPr>
            </a:p>
          </p:txBody>
        </p:sp>
      </p:grpSp>
      <p:sp>
        <p:nvSpPr>
          <p:cNvPr id="6" name="正方形/長方形 5">
            <a:extLst>
              <a:ext uri="{FF2B5EF4-FFF2-40B4-BE49-F238E27FC236}">
                <a16:creationId xmlns:a16="http://schemas.microsoft.com/office/drawing/2014/main" id="{5A34FCD2-C62A-AD83-F39A-BCD0E6E9128C}"/>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ADE9DD9F-0EBB-07EE-0DC0-C4D743E30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83313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34078188-5280-0649-F2BA-53EBF5F7CD4A}"/>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44BA87AA-AA11-84E3-53EE-8D75EB6CCC72}"/>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ゲームの流れ（ロング</a:t>
            </a:r>
            <a:r>
              <a:rPr kumimoji="1" lang="en-US" altLang="ja-JP" sz="3600" b="1">
                <a:solidFill>
                  <a:schemeClr val="bg1"/>
                </a:solidFill>
                <a:latin typeface="BIZ UDPゴシック" panose="020B0400000000000000" pitchFamily="50" charset="-128"/>
                <a:ea typeface="BIZ UDPゴシック" panose="020B0400000000000000" pitchFamily="50" charset="-128"/>
              </a:rPr>
              <a:t>Ver.</a:t>
            </a:r>
            <a:r>
              <a:rPr kumimoji="1" lang="ja-JP" altLang="en-US" sz="3600" b="1">
                <a:solidFill>
                  <a:schemeClr val="bg1"/>
                </a:solidFill>
                <a:latin typeface="BIZ UDPゴシック" panose="020B0400000000000000" pitchFamily="50" charset="-128"/>
                <a:ea typeface="BIZ UDPゴシック" panose="020B0400000000000000" pitchFamily="50" charset="-128"/>
              </a:rPr>
              <a:t>とショート</a:t>
            </a:r>
            <a:r>
              <a:rPr kumimoji="1" lang="en-US" altLang="ja-JP" sz="3600" b="1">
                <a:solidFill>
                  <a:schemeClr val="bg1"/>
                </a:solidFill>
                <a:latin typeface="BIZ UDPゴシック" panose="020B0400000000000000" pitchFamily="50" charset="-128"/>
                <a:ea typeface="BIZ UDPゴシック" panose="020B0400000000000000" pitchFamily="50" charset="-128"/>
              </a:rPr>
              <a:t>Ver.</a:t>
            </a:r>
            <a:r>
              <a:rPr kumimoji="1" lang="ja-JP" altLang="en-US" sz="3600" b="1">
                <a:solidFill>
                  <a:schemeClr val="bg1"/>
                </a:solidFill>
                <a:latin typeface="BIZ UDPゴシック" panose="020B0400000000000000" pitchFamily="50" charset="-128"/>
                <a:ea typeface="BIZ UDPゴシック" panose="020B0400000000000000" pitchFamily="50" charset="-128"/>
              </a:rPr>
              <a:t>の違い）</a:t>
            </a:r>
          </a:p>
        </p:txBody>
      </p:sp>
      <p:sp>
        <p:nvSpPr>
          <p:cNvPr id="31" name="テキスト ボックス 30">
            <a:extLst>
              <a:ext uri="{FF2B5EF4-FFF2-40B4-BE49-F238E27FC236}">
                <a16:creationId xmlns:a16="http://schemas.microsoft.com/office/drawing/2014/main" id="{06899969-31D0-03DA-FA03-25EA4E156BA7}"/>
              </a:ext>
            </a:extLst>
          </p:cNvPr>
          <p:cNvSpPr txBox="1"/>
          <p:nvPr/>
        </p:nvSpPr>
        <p:spPr>
          <a:xfrm>
            <a:off x="787400" y="1272692"/>
            <a:ext cx="3841750" cy="646331"/>
          </a:xfrm>
          <a:prstGeom prst="rect">
            <a:avLst/>
          </a:prstGeom>
          <a:noFill/>
        </p:spPr>
        <p:txBody>
          <a:bodyPr wrap="square">
            <a:spAutoFit/>
          </a:bodyPr>
          <a:lstStyle/>
          <a:p>
            <a:r>
              <a:rPr kumimoji="1" lang="ja-JP" altLang="en-US" sz="3600" b="1">
                <a:latin typeface="Yu Gothic UI Semibold" panose="020B0700000000000000" pitchFamily="50" charset="-128"/>
                <a:ea typeface="Yu Gothic UI Semibold" panose="020B0700000000000000" pitchFamily="50" charset="-128"/>
              </a:rPr>
              <a:t>（ロング</a:t>
            </a:r>
            <a:r>
              <a:rPr lang="en-US" altLang="ja-JP" sz="3600" b="1">
                <a:latin typeface="Yu Gothic UI Semibold" panose="020B0700000000000000" pitchFamily="50" charset="-128"/>
                <a:ea typeface="Yu Gothic UI Semibold" panose="020B0700000000000000" pitchFamily="50" charset="-128"/>
              </a:rPr>
              <a:t>Ver.</a:t>
            </a:r>
            <a:r>
              <a:rPr kumimoji="1" lang="ja-JP" altLang="en-US" sz="3600" b="1">
                <a:latin typeface="Yu Gothic UI Semibold" panose="020B0700000000000000" pitchFamily="50" charset="-128"/>
                <a:ea typeface="Yu Gothic UI Semibold" panose="020B0700000000000000" pitchFamily="50" charset="-128"/>
              </a:rPr>
              <a:t>）</a:t>
            </a:r>
            <a:endParaRPr lang="ja-JP" altLang="en-US" sz="3600">
              <a:latin typeface="Yu Gothic UI Semibold" panose="020B0700000000000000" pitchFamily="50" charset="-128"/>
              <a:ea typeface="Yu Gothic UI Semibold" panose="020B0700000000000000" pitchFamily="50" charset="-128"/>
            </a:endParaRPr>
          </a:p>
        </p:txBody>
      </p:sp>
      <p:sp>
        <p:nvSpPr>
          <p:cNvPr id="32" name="テキスト ボックス 31">
            <a:extLst>
              <a:ext uri="{FF2B5EF4-FFF2-40B4-BE49-F238E27FC236}">
                <a16:creationId xmlns:a16="http://schemas.microsoft.com/office/drawing/2014/main" id="{5D10193A-94E9-CB1A-EDB6-23ADA5D6EFF6}"/>
              </a:ext>
            </a:extLst>
          </p:cNvPr>
          <p:cNvSpPr txBox="1"/>
          <p:nvPr/>
        </p:nvSpPr>
        <p:spPr>
          <a:xfrm>
            <a:off x="787400" y="3494231"/>
            <a:ext cx="4424680" cy="646331"/>
          </a:xfrm>
          <a:prstGeom prst="rect">
            <a:avLst/>
          </a:prstGeom>
          <a:noFill/>
        </p:spPr>
        <p:txBody>
          <a:bodyPr wrap="square">
            <a:spAutoFit/>
          </a:bodyPr>
          <a:lstStyle/>
          <a:p>
            <a:r>
              <a:rPr kumimoji="1" lang="ja-JP" altLang="en-US" sz="3600" b="1">
                <a:latin typeface="Yu Gothic UI Semibold" panose="020B0700000000000000" pitchFamily="50" charset="-128"/>
                <a:ea typeface="Yu Gothic UI Semibold" panose="020B0700000000000000" pitchFamily="50" charset="-128"/>
              </a:rPr>
              <a:t>（ショート</a:t>
            </a:r>
            <a:r>
              <a:rPr kumimoji="1" lang="en-US" altLang="ja-JP" sz="3600" b="1">
                <a:latin typeface="Yu Gothic UI Semibold" panose="020B0700000000000000" pitchFamily="50" charset="-128"/>
                <a:ea typeface="Yu Gothic UI Semibold" panose="020B0700000000000000" pitchFamily="50" charset="-128"/>
              </a:rPr>
              <a:t>Ver.</a:t>
            </a:r>
            <a:r>
              <a:rPr kumimoji="1" lang="ja-JP" altLang="en-US" sz="3600" b="1">
                <a:latin typeface="Yu Gothic UI Semibold" panose="020B0700000000000000" pitchFamily="50" charset="-128"/>
                <a:ea typeface="Yu Gothic UI Semibold" panose="020B0700000000000000" pitchFamily="50" charset="-128"/>
              </a:rPr>
              <a:t>）</a:t>
            </a:r>
            <a:endParaRPr lang="ja-JP" altLang="en-US" sz="3600">
              <a:latin typeface="Yu Gothic UI Semibold" panose="020B0700000000000000" pitchFamily="50" charset="-128"/>
              <a:ea typeface="Yu Gothic UI Semibold" panose="020B0700000000000000" pitchFamily="50" charset="-128"/>
            </a:endParaRPr>
          </a:p>
        </p:txBody>
      </p:sp>
      <p:sp>
        <p:nvSpPr>
          <p:cNvPr id="33" name="テキスト ボックス 32">
            <a:extLst>
              <a:ext uri="{FF2B5EF4-FFF2-40B4-BE49-F238E27FC236}">
                <a16:creationId xmlns:a16="http://schemas.microsoft.com/office/drawing/2014/main" id="{BC42467F-2EF8-7A72-53AC-6CC037E0CA36}"/>
              </a:ext>
            </a:extLst>
          </p:cNvPr>
          <p:cNvSpPr txBox="1"/>
          <p:nvPr/>
        </p:nvSpPr>
        <p:spPr>
          <a:xfrm>
            <a:off x="787400" y="2075685"/>
            <a:ext cx="10859770" cy="1200329"/>
          </a:xfrm>
          <a:prstGeom prst="rect">
            <a:avLst/>
          </a:prstGeom>
          <a:noFill/>
        </p:spPr>
        <p:txBody>
          <a:bodyPr wrap="square">
            <a:spAutoFit/>
          </a:bodyPr>
          <a:lstStyle/>
          <a:p>
            <a:r>
              <a:rPr lang="ja-JP" altLang="en-US" sz="3600">
                <a:latin typeface="Yu Gothic UI Semibold" panose="020B0700000000000000" pitchFamily="50" charset="-128"/>
                <a:ea typeface="Yu Gothic UI Semibold" panose="020B0700000000000000" pitchFamily="50" charset="-128"/>
              </a:rPr>
              <a:t>グループのプレイヤー全員がそれぞれイベントカード、ボーナスカードを引いていきます。安心カードも各自購入します。</a:t>
            </a:r>
          </a:p>
        </p:txBody>
      </p:sp>
      <p:sp>
        <p:nvSpPr>
          <p:cNvPr id="35" name="テキスト ボックス 34">
            <a:extLst>
              <a:ext uri="{FF2B5EF4-FFF2-40B4-BE49-F238E27FC236}">
                <a16:creationId xmlns:a16="http://schemas.microsoft.com/office/drawing/2014/main" id="{FE8AA70E-6838-E3BB-60BD-FF967688195D}"/>
              </a:ext>
            </a:extLst>
          </p:cNvPr>
          <p:cNvSpPr txBox="1"/>
          <p:nvPr/>
        </p:nvSpPr>
        <p:spPr>
          <a:xfrm>
            <a:off x="787400" y="4140562"/>
            <a:ext cx="10859770" cy="1754326"/>
          </a:xfrm>
          <a:prstGeom prst="rect">
            <a:avLst/>
          </a:prstGeom>
          <a:noFill/>
        </p:spPr>
        <p:txBody>
          <a:bodyPr wrap="square">
            <a:spAutoFit/>
          </a:bodyPr>
          <a:lstStyle/>
          <a:p>
            <a:r>
              <a:rPr lang="ja-JP" altLang="en-US" sz="3600">
                <a:latin typeface="Yu Gothic UI Semibold" panose="020B0700000000000000" pitchFamily="50" charset="-128"/>
                <a:ea typeface="Yu Gothic UI Semibold" panose="020B0700000000000000" pitchFamily="50" charset="-128"/>
              </a:rPr>
              <a:t>グループの代表者がイベントカードを引き、グループ全員が同じイベントに遭遇します。その他はロング </a:t>
            </a:r>
            <a:r>
              <a:rPr lang="en-US" altLang="ja-JP" sz="3600">
                <a:latin typeface="Yu Gothic UI Semibold" panose="020B0700000000000000" pitchFamily="50" charset="-128"/>
                <a:ea typeface="Yu Gothic UI Semibold" panose="020B0700000000000000" pitchFamily="50" charset="-128"/>
              </a:rPr>
              <a:t>Ver.</a:t>
            </a:r>
            <a:r>
              <a:rPr lang="ja-JP" altLang="en-US" sz="3600">
                <a:latin typeface="Yu Gothic UI Semibold" panose="020B0700000000000000" pitchFamily="50" charset="-128"/>
                <a:ea typeface="Yu Gothic UI Semibold" panose="020B0700000000000000" pitchFamily="50" charset="-128"/>
              </a:rPr>
              <a:t>と同様です。安心カードは各自購入し、ボーナスカードは各自引きます。</a:t>
            </a:r>
          </a:p>
        </p:txBody>
      </p:sp>
      <p:pic>
        <p:nvPicPr>
          <p:cNvPr id="5" name="図 4">
            <a:extLst>
              <a:ext uri="{FF2B5EF4-FFF2-40B4-BE49-F238E27FC236}">
                <a16:creationId xmlns:a16="http://schemas.microsoft.com/office/drawing/2014/main" id="{9AF58525-58AA-FF14-E58D-A253F08BE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2013204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62530D7B-C32A-AC0A-F65A-8131E81EDF69}"/>
              </a:ext>
            </a:extLst>
          </p:cNvPr>
          <p:cNvGrpSpPr/>
          <p:nvPr/>
        </p:nvGrpSpPr>
        <p:grpSpPr>
          <a:xfrm>
            <a:off x="3756878" y="3514813"/>
            <a:ext cx="4599173" cy="2958080"/>
            <a:chOff x="3682047" y="3505595"/>
            <a:chExt cx="4599173" cy="2958080"/>
          </a:xfrm>
          <a:solidFill>
            <a:srgbClr val="F3594F"/>
          </a:solidFill>
        </p:grpSpPr>
        <p:sp>
          <p:nvSpPr>
            <p:cNvPr id="14" name="雲 13">
              <a:extLst>
                <a:ext uri="{FF2B5EF4-FFF2-40B4-BE49-F238E27FC236}">
                  <a16:creationId xmlns:a16="http://schemas.microsoft.com/office/drawing/2014/main" id="{41A5A3A4-45E7-323F-B021-AFC94025C441}"/>
                </a:ext>
              </a:extLst>
            </p:cNvPr>
            <p:cNvSpPr/>
            <p:nvPr/>
          </p:nvSpPr>
          <p:spPr>
            <a:xfrm rot="510476">
              <a:off x="3682047" y="3505595"/>
              <a:ext cx="4599173" cy="2958080"/>
            </a:xfrm>
            <a:prstGeom prst="cloud">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5" name="テキスト ボックス 14">
              <a:extLst>
                <a:ext uri="{FF2B5EF4-FFF2-40B4-BE49-F238E27FC236}">
                  <a16:creationId xmlns:a16="http://schemas.microsoft.com/office/drawing/2014/main" id="{FF4584CC-9F63-B656-EABB-0921AD6C20F5}"/>
                </a:ext>
              </a:extLst>
            </p:cNvPr>
            <p:cNvSpPr txBox="1"/>
            <p:nvPr/>
          </p:nvSpPr>
          <p:spPr>
            <a:xfrm flipH="1">
              <a:off x="4085687" y="4218969"/>
              <a:ext cx="4091941" cy="1323439"/>
            </a:xfrm>
            <a:prstGeom prst="rect">
              <a:avLst/>
            </a:prstGeom>
            <a:noFill/>
          </p:spPr>
          <p:txBody>
            <a:bodyPr wrap="square" rtlCol="0">
              <a:spAutoFit/>
            </a:bodyPr>
            <a:lstStyle/>
            <a:p>
              <a:r>
                <a:rPr kumimoji="1" lang="ja-JP" altLang="en-US" sz="4000">
                  <a:latin typeface="Yu Gothic UI Semibold" panose="020B0700000000000000" pitchFamily="50" charset="-128"/>
                  <a:ea typeface="Yu Gothic UI Semibold" panose="020B0700000000000000" pitchFamily="50" charset="-128"/>
                </a:rPr>
                <a:t>何がいけなかったのですか？</a:t>
              </a:r>
            </a:p>
          </p:txBody>
        </p:sp>
      </p:grpSp>
      <p:grpSp>
        <p:nvGrpSpPr>
          <p:cNvPr id="22" name="グループ化 21">
            <a:extLst>
              <a:ext uri="{FF2B5EF4-FFF2-40B4-BE49-F238E27FC236}">
                <a16:creationId xmlns:a16="http://schemas.microsoft.com/office/drawing/2014/main" id="{2FC59B68-C62C-BBCA-7D98-7FF2F1B701CF}"/>
              </a:ext>
            </a:extLst>
          </p:cNvPr>
          <p:cNvGrpSpPr/>
          <p:nvPr/>
        </p:nvGrpSpPr>
        <p:grpSpPr>
          <a:xfrm>
            <a:off x="7506564" y="1365537"/>
            <a:ext cx="4599173" cy="2958080"/>
            <a:chOff x="7506564" y="1372555"/>
            <a:chExt cx="4599173" cy="2958080"/>
          </a:xfrm>
          <a:solidFill>
            <a:srgbClr val="FA9306"/>
          </a:solidFill>
        </p:grpSpPr>
        <p:sp>
          <p:nvSpPr>
            <p:cNvPr id="10" name="雲 9">
              <a:extLst>
                <a:ext uri="{FF2B5EF4-FFF2-40B4-BE49-F238E27FC236}">
                  <a16:creationId xmlns:a16="http://schemas.microsoft.com/office/drawing/2014/main" id="{4BD7C441-F855-F729-0BEC-750261348345}"/>
                </a:ext>
              </a:extLst>
            </p:cNvPr>
            <p:cNvSpPr/>
            <p:nvPr/>
          </p:nvSpPr>
          <p:spPr>
            <a:xfrm rot="510476">
              <a:off x="7506564" y="1372555"/>
              <a:ext cx="4599173" cy="2958080"/>
            </a:xfrm>
            <a:prstGeom prst="cloud">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1" name="テキスト ボックス 10">
              <a:extLst>
                <a:ext uri="{FF2B5EF4-FFF2-40B4-BE49-F238E27FC236}">
                  <a16:creationId xmlns:a16="http://schemas.microsoft.com/office/drawing/2014/main" id="{85DF37FC-C461-852E-797C-811A7B593400}"/>
                </a:ext>
              </a:extLst>
            </p:cNvPr>
            <p:cNvSpPr txBox="1"/>
            <p:nvPr/>
          </p:nvSpPr>
          <p:spPr>
            <a:xfrm flipH="1">
              <a:off x="8415737" y="2098530"/>
              <a:ext cx="3299462" cy="1323439"/>
            </a:xfrm>
            <a:prstGeom prst="rect">
              <a:avLst/>
            </a:prstGeom>
            <a:noFill/>
            <a:ln>
              <a:noFill/>
            </a:ln>
          </p:spPr>
          <p:txBody>
            <a:bodyPr wrap="square" rtlCol="0">
              <a:spAutoFit/>
            </a:bodyPr>
            <a:lstStyle/>
            <a:p>
              <a:r>
                <a:rPr kumimoji="1" lang="ja-JP" altLang="en-US" sz="4000">
                  <a:latin typeface="Yu Gothic UI Semibold" panose="020B0700000000000000" pitchFamily="50" charset="-128"/>
                  <a:ea typeface="Yu Gothic UI Semibold" panose="020B0700000000000000" pitchFamily="50" charset="-128"/>
                </a:rPr>
                <a:t>何が良かったのですか？</a:t>
              </a:r>
            </a:p>
          </p:txBody>
        </p:sp>
      </p:grpSp>
      <p:grpSp>
        <p:nvGrpSpPr>
          <p:cNvPr id="21" name="グループ化 20">
            <a:extLst>
              <a:ext uri="{FF2B5EF4-FFF2-40B4-BE49-F238E27FC236}">
                <a16:creationId xmlns:a16="http://schemas.microsoft.com/office/drawing/2014/main" id="{50AC5C01-8AB8-1B2B-BDEA-C8CF7C1E51FA}"/>
              </a:ext>
            </a:extLst>
          </p:cNvPr>
          <p:cNvGrpSpPr/>
          <p:nvPr/>
        </p:nvGrpSpPr>
        <p:grpSpPr>
          <a:xfrm>
            <a:off x="86262" y="1183677"/>
            <a:ext cx="4599173" cy="2958080"/>
            <a:chOff x="86262" y="1190695"/>
            <a:chExt cx="4599173" cy="2958080"/>
          </a:xfrm>
          <a:solidFill>
            <a:srgbClr val="4BAF57"/>
          </a:solidFill>
        </p:grpSpPr>
        <p:sp>
          <p:nvSpPr>
            <p:cNvPr id="12" name="雲 11">
              <a:extLst>
                <a:ext uri="{FF2B5EF4-FFF2-40B4-BE49-F238E27FC236}">
                  <a16:creationId xmlns:a16="http://schemas.microsoft.com/office/drawing/2014/main" id="{558718E7-05CC-3818-AF54-7FF33C7719DB}"/>
                </a:ext>
              </a:extLst>
            </p:cNvPr>
            <p:cNvSpPr/>
            <p:nvPr/>
          </p:nvSpPr>
          <p:spPr>
            <a:xfrm rot="510476">
              <a:off x="86262" y="1190695"/>
              <a:ext cx="4599173" cy="2958080"/>
            </a:xfrm>
            <a:prstGeom prst="cloud">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3" name="テキスト ボックス 12">
              <a:extLst>
                <a:ext uri="{FF2B5EF4-FFF2-40B4-BE49-F238E27FC236}">
                  <a16:creationId xmlns:a16="http://schemas.microsoft.com/office/drawing/2014/main" id="{4CF213C8-4FEE-F167-05C5-A527FE723A54}"/>
                </a:ext>
              </a:extLst>
            </p:cNvPr>
            <p:cNvSpPr txBox="1"/>
            <p:nvPr/>
          </p:nvSpPr>
          <p:spPr>
            <a:xfrm flipH="1">
              <a:off x="851644" y="1806348"/>
              <a:ext cx="3496237" cy="1323439"/>
            </a:xfrm>
            <a:prstGeom prst="rect">
              <a:avLst/>
            </a:prstGeom>
            <a:noFill/>
          </p:spPr>
          <p:txBody>
            <a:bodyPr wrap="square" rtlCol="0">
              <a:spAutoFit/>
            </a:bodyPr>
            <a:lstStyle/>
            <a:p>
              <a:r>
                <a:rPr kumimoji="1" lang="ja-JP" altLang="en-US" sz="4000">
                  <a:latin typeface="Yu Gothic UI Semibold" panose="020B0700000000000000" pitchFamily="50" charset="-128"/>
                  <a:ea typeface="Yu Gothic UI Semibold" panose="020B0700000000000000" pitchFamily="50" charset="-128"/>
                </a:rPr>
                <a:t>自分の備えは</a:t>
              </a:r>
              <a:endParaRPr kumimoji="1" lang="en-US" altLang="ja-JP" sz="4000">
                <a:latin typeface="Yu Gothic UI Semibold" panose="020B0700000000000000" pitchFamily="50" charset="-128"/>
                <a:ea typeface="Yu Gothic UI Semibold" panose="020B0700000000000000" pitchFamily="50" charset="-128"/>
              </a:endParaRPr>
            </a:p>
            <a:p>
              <a:r>
                <a:rPr kumimoji="1" lang="ja-JP" altLang="en-US" sz="4000">
                  <a:latin typeface="Yu Gothic UI Semibold" panose="020B0700000000000000" pitchFamily="50" charset="-128"/>
                  <a:ea typeface="Yu Gothic UI Semibold" panose="020B0700000000000000" pitchFamily="50" charset="-128"/>
                </a:rPr>
                <a:t>十分でしたか？</a:t>
              </a:r>
            </a:p>
          </p:txBody>
        </p:sp>
      </p:grpSp>
      <p:sp>
        <p:nvSpPr>
          <p:cNvPr id="2" name="正方形/長方形 1">
            <a:extLst>
              <a:ext uri="{FF2B5EF4-FFF2-40B4-BE49-F238E27FC236}">
                <a16:creationId xmlns:a16="http://schemas.microsoft.com/office/drawing/2014/main" id="{42E9696C-1B2D-B995-8E13-FB652D4A6F10}"/>
              </a:ext>
            </a:extLst>
          </p:cNvPr>
          <p:cNvSpPr/>
          <p:nvPr/>
        </p:nvSpPr>
        <p:spPr>
          <a:xfrm>
            <a:off x="0" y="0"/>
            <a:ext cx="12192000" cy="86416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まとめ（ゲームのふりかえり）</a:t>
            </a:r>
          </a:p>
        </p:txBody>
      </p:sp>
      <p:sp>
        <p:nvSpPr>
          <p:cNvPr id="8" name="正方形/長方形 7">
            <a:extLst>
              <a:ext uri="{FF2B5EF4-FFF2-40B4-BE49-F238E27FC236}">
                <a16:creationId xmlns:a16="http://schemas.microsoft.com/office/drawing/2014/main" id="{D913A745-9379-2F31-BBFE-AF7C04DFD4BE}"/>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a:extLst>
              <a:ext uri="{FF2B5EF4-FFF2-40B4-BE49-F238E27FC236}">
                <a16:creationId xmlns:a16="http://schemas.microsoft.com/office/drawing/2014/main" id="{625B4E84-7CF9-95A7-4B28-6439543444D5}"/>
              </a:ext>
            </a:extLst>
          </p:cNvPr>
          <p:cNvGrpSpPr/>
          <p:nvPr/>
        </p:nvGrpSpPr>
        <p:grpSpPr>
          <a:xfrm>
            <a:off x="476801" y="1365537"/>
            <a:ext cx="11366500" cy="4489312"/>
            <a:chOff x="476801" y="1365537"/>
            <a:chExt cx="11366500" cy="4489312"/>
          </a:xfrm>
        </p:grpSpPr>
        <p:grpSp>
          <p:nvGrpSpPr>
            <p:cNvPr id="19" name="グループ化 18">
              <a:extLst>
                <a:ext uri="{FF2B5EF4-FFF2-40B4-BE49-F238E27FC236}">
                  <a16:creationId xmlns:a16="http://schemas.microsoft.com/office/drawing/2014/main" id="{19A27A0F-B399-DB70-8186-14CA575185A1}"/>
                </a:ext>
              </a:extLst>
            </p:cNvPr>
            <p:cNvGrpSpPr/>
            <p:nvPr/>
          </p:nvGrpSpPr>
          <p:grpSpPr>
            <a:xfrm>
              <a:off x="476801" y="1365537"/>
              <a:ext cx="11366500" cy="4489312"/>
              <a:chOff x="457200" y="1501933"/>
              <a:chExt cx="11366500" cy="4489312"/>
            </a:xfrm>
          </p:grpSpPr>
          <p:sp>
            <p:nvSpPr>
              <p:cNvPr id="16" name="四角形: 角を丸くする 15">
                <a:extLst>
                  <a:ext uri="{FF2B5EF4-FFF2-40B4-BE49-F238E27FC236}">
                    <a16:creationId xmlns:a16="http://schemas.microsoft.com/office/drawing/2014/main" id="{DCF2C3AF-01FD-2116-2795-CB4CE82E6850}"/>
                  </a:ext>
                </a:extLst>
              </p:cNvPr>
              <p:cNvSpPr/>
              <p:nvPr/>
            </p:nvSpPr>
            <p:spPr>
              <a:xfrm>
                <a:off x="457200" y="1501933"/>
                <a:ext cx="11366500" cy="4489312"/>
              </a:xfrm>
              <a:prstGeom prst="roundRect">
                <a:avLst>
                  <a:gd name="adj" fmla="val 49483"/>
                </a:avLst>
              </a:prstGeom>
              <a:solidFill>
                <a:srgbClr val="FAB4B4"/>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Semibold" panose="020B0700000000000000" pitchFamily="50" charset="-128"/>
                  <a:ea typeface="Yu Gothic UI Semibold" panose="020B0700000000000000" pitchFamily="50" charset="-128"/>
                </a:endParaRPr>
              </a:p>
            </p:txBody>
          </p:sp>
          <p:sp>
            <p:nvSpPr>
              <p:cNvPr id="17" name="テキスト ボックス 16">
                <a:extLst>
                  <a:ext uri="{FF2B5EF4-FFF2-40B4-BE49-F238E27FC236}">
                    <a16:creationId xmlns:a16="http://schemas.microsoft.com/office/drawing/2014/main" id="{17097E12-6E0B-8716-D1DF-D8AE5A0FA010}"/>
                  </a:ext>
                </a:extLst>
              </p:cNvPr>
              <p:cNvSpPr txBox="1"/>
              <p:nvPr/>
            </p:nvSpPr>
            <p:spPr>
              <a:xfrm>
                <a:off x="1385667" y="2874766"/>
                <a:ext cx="9622301" cy="1767150"/>
              </a:xfrm>
              <a:prstGeom prst="rect">
                <a:avLst/>
              </a:prstGeom>
              <a:noFill/>
              <a:ln w="28575">
                <a:noFill/>
              </a:ln>
            </p:spPr>
            <p:txBody>
              <a:bodyPr wrap="square" rtlCol="0">
                <a:spAutoFit/>
              </a:bodyPr>
              <a:lstStyle/>
              <a:p>
                <a:pPr algn="ctr">
                  <a:spcBef>
                    <a:spcPts val="100"/>
                  </a:spcBef>
                </a:pPr>
                <a:r>
                  <a:rPr lang="ja-JP" altLang="en-US" sz="5400" b="1">
                    <a:solidFill>
                      <a:srgbClr val="FFFF00"/>
                    </a:solidFill>
                    <a:latin typeface="Yu Gothic UI Semibold" panose="020B0700000000000000" pitchFamily="50" charset="-128"/>
                    <a:ea typeface="Yu Gothic UI Semibold" panose="020B0700000000000000" pitchFamily="50" charset="-128"/>
                  </a:rPr>
                  <a:t>ゲームでの気づきを、</a:t>
                </a:r>
                <a:endParaRPr lang="en-US" altLang="ja-JP" sz="5400" b="1">
                  <a:solidFill>
                    <a:srgbClr val="FFFF00"/>
                  </a:solidFill>
                  <a:latin typeface="Yu Gothic UI Semibold" panose="020B0700000000000000" pitchFamily="50" charset="-128"/>
                  <a:ea typeface="Yu Gothic UI Semibold" panose="020B0700000000000000" pitchFamily="50" charset="-128"/>
                </a:endParaRPr>
              </a:p>
              <a:p>
                <a:pPr algn="ctr">
                  <a:spcBef>
                    <a:spcPts val="100"/>
                  </a:spcBef>
                </a:pPr>
                <a:r>
                  <a:rPr lang="ja-JP" altLang="en-US" sz="5400" b="1">
                    <a:solidFill>
                      <a:srgbClr val="FFFF00"/>
                    </a:solidFill>
                    <a:latin typeface="Yu Gothic UI Semibold" panose="020B0700000000000000" pitchFamily="50" charset="-128"/>
                    <a:ea typeface="Yu Gothic UI Semibold" panose="020B0700000000000000" pitchFamily="50" charset="-128"/>
                  </a:rPr>
                  <a:t>みんなで共有しましょう！</a:t>
                </a:r>
                <a:endParaRPr kumimoji="1" lang="ja-JP" altLang="en-US" sz="5400" b="1">
                  <a:solidFill>
                    <a:srgbClr val="FFFF00"/>
                  </a:solidFill>
                  <a:latin typeface="Yu Gothic UI Semibold" panose="020B0700000000000000" pitchFamily="50" charset="-128"/>
                  <a:ea typeface="Yu Gothic UI Semibold" panose="020B0700000000000000" pitchFamily="50" charset="-128"/>
                </a:endParaRPr>
              </a:p>
            </p:txBody>
          </p:sp>
        </p:grpSp>
        <p:sp>
          <p:nvSpPr>
            <p:cNvPr id="18" name="テキスト ボックス 17">
              <a:extLst>
                <a:ext uri="{FF2B5EF4-FFF2-40B4-BE49-F238E27FC236}">
                  <a16:creationId xmlns:a16="http://schemas.microsoft.com/office/drawing/2014/main" id="{52BF8CF2-E5AB-344C-E64A-806D6A572784}"/>
                </a:ext>
              </a:extLst>
            </p:cNvPr>
            <p:cNvSpPr txBox="1"/>
            <p:nvPr/>
          </p:nvSpPr>
          <p:spPr>
            <a:xfrm>
              <a:off x="1405267" y="2708159"/>
              <a:ext cx="9622301" cy="1767150"/>
            </a:xfrm>
            <a:prstGeom prst="rect">
              <a:avLst/>
            </a:prstGeom>
            <a:noFill/>
            <a:ln w="28575">
              <a:noFill/>
            </a:ln>
          </p:spPr>
          <p:txBody>
            <a:bodyPr wrap="square" rtlCol="0">
              <a:spAutoFit/>
            </a:bodyPr>
            <a:lstStyle/>
            <a:p>
              <a:pPr algn="ctr">
                <a:spcBef>
                  <a:spcPts val="100"/>
                </a:spcBef>
              </a:pPr>
              <a:r>
                <a:rPr lang="ja-JP" altLang="en-US" sz="5400" b="1">
                  <a:latin typeface="Yu Gothic UI Semibold" panose="020B0700000000000000" pitchFamily="50" charset="-128"/>
                  <a:ea typeface="Yu Gothic UI Semibold" panose="020B0700000000000000" pitchFamily="50" charset="-128"/>
                </a:rPr>
                <a:t>ゲームでの気づきを、</a:t>
              </a:r>
              <a:endParaRPr lang="en-US" altLang="ja-JP" sz="5400" b="1">
                <a:latin typeface="Yu Gothic UI Semibold" panose="020B0700000000000000" pitchFamily="50" charset="-128"/>
                <a:ea typeface="Yu Gothic UI Semibold" panose="020B0700000000000000" pitchFamily="50" charset="-128"/>
              </a:endParaRPr>
            </a:p>
            <a:p>
              <a:pPr algn="ctr">
                <a:spcBef>
                  <a:spcPts val="100"/>
                </a:spcBef>
              </a:pPr>
              <a:r>
                <a:rPr lang="ja-JP" altLang="en-US" sz="5400" b="1">
                  <a:latin typeface="Yu Gothic UI Semibold" panose="020B0700000000000000" pitchFamily="50" charset="-128"/>
                  <a:ea typeface="Yu Gothic UI Semibold" panose="020B0700000000000000" pitchFamily="50" charset="-128"/>
                </a:rPr>
                <a:t>みんなで共有しましょう！</a:t>
              </a:r>
              <a:endParaRPr kumimoji="1" lang="ja-JP" altLang="en-US" sz="5400" b="1">
                <a:latin typeface="Yu Gothic UI Semibold" panose="020B0700000000000000" pitchFamily="50" charset="-128"/>
                <a:ea typeface="Yu Gothic UI Semibold" panose="020B0700000000000000" pitchFamily="50" charset="-128"/>
              </a:endParaRPr>
            </a:p>
          </p:txBody>
        </p:sp>
      </p:grpSp>
      <p:pic>
        <p:nvPicPr>
          <p:cNvPr id="5" name="図 4">
            <a:extLst>
              <a:ext uri="{FF2B5EF4-FFF2-40B4-BE49-F238E27FC236}">
                <a16:creationId xmlns:a16="http://schemas.microsoft.com/office/drawing/2014/main" id="{B8A5A1B5-6A19-2C5F-D8FF-00F1BAB5F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345533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anim calcmode="lin" valueType="num">
                                      <p:cBhvr>
                                        <p:cTn id="27" dur="1000" fill="hold"/>
                                        <p:tgtEl>
                                          <p:spTgt spid="22"/>
                                        </p:tgtEl>
                                        <p:attrNameLst>
                                          <p:attrName>style.rotation</p:attrName>
                                        </p:attrNameLst>
                                      </p:cBhvr>
                                      <p:tavLst>
                                        <p:tav tm="0">
                                          <p:val>
                                            <p:fltVal val="90"/>
                                          </p:val>
                                        </p:tav>
                                        <p:tav tm="100000">
                                          <p:val>
                                            <p:fltVal val="0"/>
                                          </p:val>
                                        </p:tav>
                                      </p:tavLst>
                                    </p:anim>
                                    <p:animEffect transition="in" filter="fade">
                                      <p:cBhvr>
                                        <p:cTn id="28" dur="1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218A234-9D29-EAA9-1A0A-64367AAEF444}"/>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ゲームスタート</a:t>
            </a:r>
          </a:p>
        </p:txBody>
      </p:sp>
      <p:sp>
        <p:nvSpPr>
          <p:cNvPr id="14" name="正方形/長方形 13">
            <a:extLst>
              <a:ext uri="{FF2B5EF4-FFF2-40B4-BE49-F238E27FC236}">
                <a16:creationId xmlns:a16="http://schemas.microsoft.com/office/drawing/2014/main" id="{34BA7169-DD8C-B82A-C5D5-AD2FDCD97793}"/>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C9C8FD17-9DF8-5FE5-B7B7-F2F152A04B17}"/>
              </a:ext>
            </a:extLst>
          </p:cNvPr>
          <p:cNvSpPr/>
          <p:nvPr/>
        </p:nvSpPr>
        <p:spPr>
          <a:xfrm rot="17361866">
            <a:off x="4872735" y="-251406"/>
            <a:ext cx="5433968" cy="7360810"/>
          </a:xfrm>
          <a:custGeom>
            <a:avLst/>
            <a:gdLst>
              <a:gd name="connsiteX0" fmla="*/ 5258618 w 5433968"/>
              <a:gd name="connsiteY0" fmla="*/ 4328253 h 7360810"/>
              <a:gd name="connsiteX1" fmla="*/ 5261264 w 5433968"/>
              <a:gd name="connsiteY1" fmla="*/ 4613742 h 7360810"/>
              <a:gd name="connsiteX2" fmla="*/ 5218839 w 5433968"/>
              <a:gd name="connsiteY2" fmla="*/ 4691795 h 7360810"/>
              <a:gd name="connsiteX3" fmla="*/ 5216217 w 5433968"/>
              <a:gd name="connsiteY3" fmla="*/ 4696621 h 7360810"/>
              <a:gd name="connsiteX4" fmla="*/ 5412433 w 5433968"/>
              <a:gd name="connsiteY4" fmla="*/ 4943774 h 7360810"/>
              <a:gd name="connsiteX5" fmla="*/ 5430198 w 5433968"/>
              <a:gd name="connsiteY5" fmla="*/ 5139473 h 7360810"/>
              <a:gd name="connsiteX6" fmla="*/ 5218872 w 5433968"/>
              <a:gd name="connsiteY6" fmla="*/ 5440307 h 7360810"/>
              <a:gd name="connsiteX7" fmla="*/ 5218709 w 5433968"/>
              <a:gd name="connsiteY7" fmla="*/ 5441709 h 7360810"/>
              <a:gd name="connsiteX8" fmla="*/ 5206034 w 5433968"/>
              <a:gd name="connsiteY8" fmla="*/ 5550631 h 7360810"/>
              <a:gd name="connsiteX9" fmla="*/ 5180502 w 5433968"/>
              <a:gd name="connsiteY9" fmla="*/ 5627270 h 7360810"/>
              <a:gd name="connsiteX10" fmla="*/ 5166228 w 5433968"/>
              <a:gd name="connsiteY10" fmla="*/ 5653241 h 7360810"/>
              <a:gd name="connsiteX11" fmla="*/ 5170474 w 5433968"/>
              <a:gd name="connsiteY11" fmla="*/ 5669811 h 7360810"/>
              <a:gd name="connsiteX12" fmla="*/ 5165784 w 5433968"/>
              <a:gd name="connsiteY12" fmla="*/ 5958066 h 7360810"/>
              <a:gd name="connsiteX13" fmla="*/ 4747151 w 5433968"/>
              <a:gd name="connsiteY13" fmla="*/ 6439826 h 7360810"/>
              <a:gd name="connsiteX14" fmla="*/ 4597287 w 5433968"/>
              <a:gd name="connsiteY14" fmla="*/ 6852634 h 7360810"/>
              <a:gd name="connsiteX15" fmla="*/ 4087050 w 5433968"/>
              <a:gd name="connsiteY15" fmla="*/ 6902617 h 7360810"/>
              <a:gd name="connsiteX16" fmla="*/ 3722424 w 5433968"/>
              <a:gd name="connsiteY16" fmla="*/ 7343006 h 7360810"/>
              <a:gd name="connsiteX17" fmla="*/ 3186301 w 5433968"/>
              <a:gd name="connsiteY17" fmla="*/ 7074194 h 7360810"/>
              <a:gd name="connsiteX18" fmla="*/ 2389913 w 5433968"/>
              <a:gd name="connsiteY18" fmla="*/ 6808603 h 7360810"/>
              <a:gd name="connsiteX19" fmla="*/ 2039759 w 5433968"/>
              <a:gd name="connsiteY19" fmla="*/ 6513050 h 7360810"/>
              <a:gd name="connsiteX20" fmla="*/ 2026840 w 5433968"/>
              <a:gd name="connsiteY20" fmla="*/ 6406464 h 7360810"/>
              <a:gd name="connsiteX21" fmla="*/ 2027865 w 5433968"/>
              <a:gd name="connsiteY21" fmla="*/ 6394190 h 7360810"/>
              <a:gd name="connsiteX22" fmla="*/ 2016109 w 5433968"/>
              <a:gd name="connsiteY22" fmla="*/ 6371971 h 7360810"/>
              <a:gd name="connsiteX23" fmla="*/ 1628712 w 5433968"/>
              <a:gd name="connsiteY23" fmla="*/ 6301060 h 7360810"/>
              <a:gd name="connsiteX24" fmla="*/ 1426327 w 5433968"/>
              <a:gd name="connsiteY24" fmla="*/ 5751254 h 7360810"/>
              <a:gd name="connsiteX25" fmla="*/ 948353 w 5433968"/>
              <a:gd name="connsiteY25" fmla="*/ 5450413 h 7360810"/>
              <a:gd name="connsiteX26" fmla="*/ 1000394 w 5433968"/>
              <a:gd name="connsiteY26" fmla="*/ 4799614 h 7360810"/>
              <a:gd name="connsiteX27" fmla="*/ 832381 w 5433968"/>
              <a:gd name="connsiteY27" fmla="*/ 4082564 h 7360810"/>
              <a:gd name="connsiteX28" fmla="*/ 873226 w 5433968"/>
              <a:gd name="connsiteY28" fmla="*/ 3997607 h 7360810"/>
              <a:gd name="connsiteX29" fmla="*/ 835600 w 5433968"/>
              <a:gd name="connsiteY29" fmla="*/ 3976949 h 7360810"/>
              <a:gd name="connsiteX30" fmla="*/ 633217 w 5433968"/>
              <a:gd name="connsiteY30" fmla="*/ 3427144 h 7360810"/>
              <a:gd name="connsiteX31" fmla="*/ 155242 w 5433968"/>
              <a:gd name="connsiteY31" fmla="*/ 3126303 h 7360810"/>
              <a:gd name="connsiteX32" fmla="*/ 207285 w 5433968"/>
              <a:gd name="connsiteY32" fmla="*/ 2475504 h 7360810"/>
              <a:gd name="connsiteX33" fmla="*/ 174441 w 5433968"/>
              <a:gd name="connsiteY33" fmla="*/ 1539187 h 7360810"/>
              <a:gd name="connsiteX34" fmla="*/ 307269 w 5433968"/>
              <a:gd name="connsiteY34" fmla="*/ 1086837 h 7360810"/>
              <a:gd name="connsiteX35" fmla="*/ 659538 w 5433968"/>
              <a:gd name="connsiteY35" fmla="*/ 1078367 h 7360810"/>
              <a:gd name="connsiteX36" fmla="*/ 946785 w 5433968"/>
              <a:gd name="connsiteY36" fmla="*/ 811483 h 7360810"/>
              <a:gd name="connsiteX37" fmla="*/ 1179963 w 5433968"/>
              <a:gd name="connsiteY37" fmla="*/ 859435 h 7360810"/>
              <a:gd name="connsiteX38" fmla="*/ 1195362 w 5433968"/>
              <a:gd name="connsiteY38" fmla="*/ 870472 h 7360810"/>
              <a:gd name="connsiteX39" fmla="*/ 1234042 w 5433968"/>
              <a:gd name="connsiteY39" fmla="*/ 837308 h 7360810"/>
              <a:gd name="connsiteX40" fmla="*/ 980456 w 5433968"/>
              <a:gd name="connsiteY40" fmla="*/ 606282 h 7360810"/>
              <a:gd name="connsiteX41" fmla="*/ 977390 w 5433968"/>
              <a:gd name="connsiteY41" fmla="*/ 790808 h 7360810"/>
              <a:gd name="connsiteX42" fmla="*/ 224357 w 5433968"/>
              <a:gd name="connsiteY42" fmla="*/ 87505 h 7360810"/>
              <a:gd name="connsiteX43" fmla="*/ 986737 w 5433968"/>
              <a:gd name="connsiteY43" fmla="*/ 392839 h 7360810"/>
              <a:gd name="connsiteX44" fmla="*/ 996569 w 5433968"/>
              <a:gd name="connsiteY44" fmla="*/ 239195 h 7360810"/>
              <a:gd name="connsiteX45" fmla="*/ 1349439 w 5433968"/>
              <a:gd name="connsiteY45" fmla="*/ 445872 h 7360810"/>
              <a:gd name="connsiteX46" fmla="*/ 1385629 w 5433968"/>
              <a:gd name="connsiteY46" fmla="*/ 391023 h 7360810"/>
              <a:gd name="connsiteX47" fmla="*/ 1593079 w 5433968"/>
              <a:gd name="connsiteY47" fmla="*/ 236743 h 7360810"/>
              <a:gd name="connsiteX48" fmla="*/ 2086317 w 5433968"/>
              <a:gd name="connsiteY48" fmla="*/ 286337 h 7360810"/>
              <a:gd name="connsiteX49" fmla="*/ 2551730 w 5433968"/>
              <a:gd name="connsiteY49" fmla="*/ 16 h 7360810"/>
              <a:gd name="connsiteX50" fmla="*/ 3039653 w 5433968"/>
              <a:gd name="connsiteY50" fmla="*/ 361689 h 7360810"/>
              <a:gd name="connsiteX51" fmla="*/ 3051676 w 5433968"/>
              <a:gd name="connsiteY51" fmla="*/ 364263 h 7360810"/>
              <a:gd name="connsiteX52" fmla="*/ 3702873 w 5433968"/>
              <a:gd name="connsiteY52" fmla="*/ 473089 h 7360810"/>
              <a:gd name="connsiteX53" fmla="*/ 3954791 w 5433968"/>
              <a:gd name="connsiteY53" fmla="*/ 1353894 h 7360810"/>
              <a:gd name="connsiteX54" fmla="*/ 3955076 w 5433968"/>
              <a:gd name="connsiteY54" fmla="*/ 1354034 h 7360810"/>
              <a:gd name="connsiteX55" fmla="*/ 3955569 w 5433968"/>
              <a:gd name="connsiteY55" fmla="*/ 1353256 h 7360810"/>
              <a:gd name="connsiteX56" fmla="*/ 3955128 w 5433968"/>
              <a:gd name="connsiteY56" fmla="*/ 1354059 h 7360810"/>
              <a:gd name="connsiteX57" fmla="*/ 4086408 w 5433968"/>
              <a:gd name="connsiteY57" fmla="*/ 1418388 h 7360810"/>
              <a:gd name="connsiteX58" fmla="*/ 4307447 w 5433968"/>
              <a:gd name="connsiteY58" fmla="*/ 1687179 h 7360810"/>
              <a:gd name="connsiteX59" fmla="*/ 4213077 w 5433968"/>
              <a:gd name="connsiteY59" fmla="*/ 2241433 h 7360810"/>
              <a:gd name="connsiteX60" fmla="*/ 4220103 w 5433968"/>
              <a:gd name="connsiteY60" fmla="*/ 2244684 h 7360810"/>
              <a:gd name="connsiteX61" fmla="*/ 4322128 w 5433968"/>
              <a:gd name="connsiteY61" fmla="*/ 2291897 h 7360810"/>
              <a:gd name="connsiteX62" fmla="*/ 4527976 w 5433968"/>
              <a:gd name="connsiteY62" fmla="*/ 2561450 h 7360810"/>
              <a:gd name="connsiteX63" fmla="*/ 4540493 w 5433968"/>
              <a:gd name="connsiteY63" fmla="*/ 2623559 h 7360810"/>
              <a:gd name="connsiteX64" fmla="*/ 4532770 w 5433968"/>
              <a:gd name="connsiteY64" fmla="*/ 2778410 h 7360810"/>
              <a:gd name="connsiteX65" fmla="*/ 4529535 w 5433968"/>
              <a:gd name="connsiteY65" fmla="*/ 2788471 h 7360810"/>
              <a:gd name="connsiteX66" fmla="*/ 4553976 w 5433968"/>
              <a:gd name="connsiteY66" fmla="*/ 2806713 h 7360810"/>
              <a:gd name="connsiteX67" fmla="*/ 4742378 w 5433968"/>
              <a:gd name="connsiteY67" fmla="*/ 3421143 h 7360810"/>
              <a:gd name="connsiteX68" fmla="*/ 4742584 w 5433968"/>
              <a:gd name="connsiteY68" fmla="*/ 3421234 h 7360810"/>
              <a:gd name="connsiteX69" fmla="*/ 4837448 w 5433968"/>
              <a:gd name="connsiteY69" fmla="*/ 3463319 h 7360810"/>
              <a:gd name="connsiteX70" fmla="*/ 5012882 w 5433968"/>
              <a:gd name="connsiteY70" fmla="*/ 4097981 h 7360810"/>
              <a:gd name="connsiteX71" fmla="*/ 5017935 w 5433968"/>
              <a:gd name="connsiteY71" fmla="*/ 4100082 h 7360810"/>
              <a:gd name="connsiteX72" fmla="*/ 5091323 w 5433968"/>
              <a:gd name="connsiteY72" fmla="*/ 4130604 h 7360810"/>
              <a:gd name="connsiteX73" fmla="*/ 5258618 w 5433968"/>
              <a:gd name="connsiteY73" fmla="*/ 4328253 h 736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433968" h="7360810">
                <a:moveTo>
                  <a:pt x="5258618" y="4328253"/>
                </a:moveTo>
                <a:cubicBezTo>
                  <a:pt x="5295105" y="4422452"/>
                  <a:pt x="5295118" y="4525247"/>
                  <a:pt x="5261264" y="4613742"/>
                </a:cubicBezTo>
                <a:lnTo>
                  <a:pt x="5218839" y="4691795"/>
                </a:lnTo>
                <a:lnTo>
                  <a:pt x="5216217" y="4696621"/>
                </a:lnTo>
                <a:cubicBezTo>
                  <a:pt x="5310261" y="4749967"/>
                  <a:pt x="5379460" y="4840212"/>
                  <a:pt x="5412433" y="4943774"/>
                </a:cubicBezTo>
                <a:cubicBezTo>
                  <a:pt x="5432216" y="5005912"/>
                  <a:pt x="5438958" y="5072844"/>
                  <a:pt x="5430198" y="5139473"/>
                </a:cubicBezTo>
                <a:cubicBezTo>
                  <a:pt x="5412413" y="5274858"/>
                  <a:pt x="5333097" y="5387808"/>
                  <a:pt x="5218872" y="5440307"/>
                </a:cubicBezTo>
                <a:lnTo>
                  <a:pt x="5218709" y="5441709"/>
                </a:lnTo>
                <a:lnTo>
                  <a:pt x="5206034" y="5550631"/>
                </a:lnTo>
                <a:cubicBezTo>
                  <a:pt x="5199726" y="5577184"/>
                  <a:pt x="5191164" y="5602833"/>
                  <a:pt x="5180502" y="5627270"/>
                </a:cubicBezTo>
                <a:lnTo>
                  <a:pt x="5166228" y="5653241"/>
                </a:lnTo>
                <a:lnTo>
                  <a:pt x="5170474" y="5669811"/>
                </a:lnTo>
                <a:cubicBezTo>
                  <a:pt x="5185757" y="5763947"/>
                  <a:pt x="5184583" y="5862442"/>
                  <a:pt x="5165784" y="5958066"/>
                </a:cubicBezTo>
                <a:cubicBezTo>
                  <a:pt x="5115805" y="6212317"/>
                  <a:pt x="4950351" y="6402725"/>
                  <a:pt x="4747151" y="6439826"/>
                </a:cubicBezTo>
                <a:cubicBezTo>
                  <a:pt x="4746181" y="6598523"/>
                  <a:pt x="4691502" y="6749030"/>
                  <a:pt x="4597287" y="6852634"/>
                </a:cubicBezTo>
                <a:cubicBezTo>
                  <a:pt x="4454137" y="7010072"/>
                  <a:pt x="4247357" y="7030303"/>
                  <a:pt x="4087050" y="6902617"/>
                </a:cubicBezTo>
                <a:cubicBezTo>
                  <a:pt x="4035205" y="7121937"/>
                  <a:pt x="3896382" y="7289594"/>
                  <a:pt x="3722424" y="7343006"/>
                </a:cubicBezTo>
                <a:cubicBezTo>
                  <a:pt x="3517434" y="7405939"/>
                  <a:pt x="3303492" y="7298693"/>
                  <a:pt x="3186301" y="7074194"/>
                </a:cubicBezTo>
                <a:cubicBezTo>
                  <a:pt x="2909699" y="7287283"/>
                  <a:pt x="2550444" y="7167508"/>
                  <a:pt x="2389913" y="6808603"/>
                </a:cubicBezTo>
                <a:cubicBezTo>
                  <a:pt x="2232217" y="6832193"/>
                  <a:pt x="2084144" y="6707238"/>
                  <a:pt x="2039759" y="6513050"/>
                </a:cubicBezTo>
                <a:cubicBezTo>
                  <a:pt x="2031721" y="6477926"/>
                  <a:pt x="2027469" y="6442106"/>
                  <a:pt x="2026840" y="6406464"/>
                </a:cubicBezTo>
                <a:lnTo>
                  <a:pt x="2027865" y="6394190"/>
                </a:lnTo>
                <a:lnTo>
                  <a:pt x="2016109" y="6371971"/>
                </a:lnTo>
                <a:cubicBezTo>
                  <a:pt x="1885077" y="6407008"/>
                  <a:pt x="1743823" y="6381110"/>
                  <a:pt x="1628712" y="6301060"/>
                </a:cubicBezTo>
                <a:cubicBezTo>
                  <a:pt x="1453794" y="6179435"/>
                  <a:pt x="1371796" y="5956612"/>
                  <a:pt x="1426327" y="5751254"/>
                </a:cubicBezTo>
                <a:cubicBezTo>
                  <a:pt x="1229283" y="5744129"/>
                  <a:pt x="1047315" y="5629587"/>
                  <a:pt x="948353" y="5450413"/>
                </a:cubicBezTo>
                <a:cubicBezTo>
                  <a:pt x="831745" y="5239275"/>
                  <a:pt x="852491" y="4979576"/>
                  <a:pt x="1000394" y="4799614"/>
                </a:cubicBezTo>
                <a:cubicBezTo>
                  <a:pt x="803201" y="4607809"/>
                  <a:pt x="745553" y="4322274"/>
                  <a:pt x="832381" y="4082564"/>
                </a:cubicBezTo>
                <a:lnTo>
                  <a:pt x="873226" y="3997607"/>
                </a:lnTo>
                <a:lnTo>
                  <a:pt x="835600" y="3976949"/>
                </a:lnTo>
                <a:cubicBezTo>
                  <a:pt x="660684" y="3855325"/>
                  <a:pt x="578685" y="3632503"/>
                  <a:pt x="633217" y="3427144"/>
                </a:cubicBezTo>
                <a:cubicBezTo>
                  <a:pt x="436172" y="3420018"/>
                  <a:pt x="254204" y="3305477"/>
                  <a:pt x="155242" y="3126303"/>
                </a:cubicBezTo>
                <a:cubicBezTo>
                  <a:pt x="38635" y="2915164"/>
                  <a:pt x="59381" y="2655466"/>
                  <a:pt x="207285" y="2475504"/>
                </a:cubicBezTo>
                <a:cubicBezTo>
                  <a:pt x="-55640" y="2219764"/>
                  <a:pt x="-70485" y="1797395"/>
                  <a:pt x="174441" y="1539187"/>
                </a:cubicBezTo>
                <a:cubicBezTo>
                  <a:pt x="105184" y="1371114"/>
                  <a:pt x="161330" y="1179830"/>
                  <a:pt x="307269" y="1086837"/>
                </a:cubicBezTo>
                <a:cubicBezTo>
                  <a:pt x="412844" y="1019514"/>
                  <a:pt x="546724" y="1016278"/>
                  <a:pt x="659538" y="1078367"/>
                </a:cubicBezTo>
                <a:cubicBezTo>
                  <a:pt x="693351" y="936731"/>
                  <a:pt x="806198" y="831890"/>
                  <a:pt x="946785" y="811483"/>
                </a:cubicBezTo>
                <a:cubicBezTo>
                  <a:pt x="1029093" y="799554"/>
                  <a:pt x="1110819" y="817939"/>
                  <a:pt x="1179963" y="859435"/>
                </a:cubicBezTo>
                <a:lnTo>
                  <a:pt x="1195362" y="870472"/>
                </a:lnTo>
                <a:lnTo>
                  <a:pt x="1234042" y="837308"/>
                </a:lnTo>
                <a:lnTo>
                  <a:pt x="980456" y="606282"/>
                </a:lnTo>
                <a:lnTo>
                  <a:pt x="977390" y="790808"/>
                </a:lnTo>
                <a:lnTo>
                  <a:pt x="224357" y="87505"/>
                </a:lnTo>
                <a:lnTo>
                  <a:pt x="986737" y="392839"/>
                </a:lnTo>
                <a:lnTo>
                  <a:pt x="996569" y="239195"/>
                </a:lnTo>
                <a:lnTo>
                  <a:pt x="1349439" y="445872"/>
                </a:lnTo>
                <a:lnTo>
                  <a:pt x="1385629" y="391023"/>
                </a:lnTo>
                <a:cubicBezTo>
                  <a:pt x="1437749" y="325219"/>
                  <a:pt x="1508292" y="271215"/>
                  <a:pt x="1593079" y="236743"/>
                </a:cubicBezTo>
                <a:cubicBezTo>
                  <a:pt x="1756655" y="170180"/>
                  <a:pt x="1944115" y="189007"/>
                  <a:pt x="2086317" y="286337"/>
                </a:cubicBezTo>
                <a:cubicBezTo>
                  <a:pt x="2167905" y="114101"/>
                  <a:pt x="2350742" y="1625"/>
                  <a:pt x="2551730" y="16"/>
                </a:cubicBezTo>
                <a:cubicBezTo>
                  <a:pt x="2787059" y="-1817"/>
                  <a:pt x="2989663" y="148347"/>
                  <a:pt x="3039653" y="361689"/>
                </a:cubicBezTo>
                <a:cubicBezTo>
                  <a:pt x="3043685" y="362508"/>
                  <a:pt x="3047645" y="363443"/>
                  <a:pt x="3051676" y="364263"/>
                </a:cubicBezTo>
                <a:cubicBezTo>
                  <a:pt x="3276818" y="307673"/>
                  <a:pt x="3515556" y="347605"/>
                  <a:pt x="3702873" y="473089"/>
                </a:cubicBezTo>
                <a:cubicBezTo>
                  <a:pt x="3998741" y="671367"/>
                  <a:pt x="4103543" y="1038010"/>
                  <a:pt x="3954791" y="1353894"/>
                </a:cubicBezTo>
                <a:lnTo>
                  <a:pt x="3955076" y="1354034"/>
                </a:lnTo>
                <a:lnTo>
                  <a:pt x="3955569" y="1353256"/>
                </a:lnTo>
                <a:lnTo>
                  <a:pt x="3955128" y="1354059"/>
                </a:lnTo>
                <a:lnTo>
                  <a:pt x="4086408" y="1418388"/>
                </a:lnTo>
                <a:cubicBezTo>
                  <a:pt x="4190711" y="1485975"/>
                  <a:pt x="4265922" y="1580837"/>
                  <a:pt x="4307447" y="1687179"/>
                </a:cubicBezTo>
                <a:cubicBezTo>
                  <a:pt x="4376654" y="1864415"/>
                  <a:pt x="4352288" y="2073541"/>
                  <a:pt x="4213077" y="2241433"/>
                </a:cubicBezTo>
                <a:lnTo>
                  <a:pt x="4220103" y="2244684"/>
                </a:lnTo>
                <a:lnTo>
                  <a:pt x="4322128" y="2291897"/>
                </a:lnTo>
                <a:cubicBezTo>
                  <a:pt x="4422872" y="2354030"/>
                  <a:pt x="4496896" y="2449343"/>
                  <a:pt x="4527976" y="2561450"/>
                </a:cubicBezTo>
                <a:cubicBezTo>
                  <a:pt x="4533681" y="2582015"/>
                  <a:pt x="4537841" y="2602762"/>
                  <a:pt x="4540493" y="2623559"/>
                </a:cubicBezTo>
                <a:cubicBezTo>
                  <a:pt x="4547125" y="2675553"/>
                  <a:pt x="4544343" y="2727861"/>
                  <a:pt x="4532770" y="2778410"/>
                </a:cubicBezTo>
                <a:lnTo>
                  <a:pt x="4529535" y="2788471"/>
                </a:lnTo>
                <a:lnTo>
                  <a:pt x="4553976" y="2806713"/>
                </a:lnTo>
                <a:cubicBezTo>
                  <a:pt x="4721348" y="2955140"/>
                  <a:pt x="4798870" y="3197282"/>
                  <a:pt x="4742378" y="3421143"/>
                </a:cubicBezTo>
                <a:lnTo>
                  <a:pt x="4742584" y="3421234"/>
                </a:lnTo>
                <a:lnTo>
                  <a:pt x="4837448" y="3463319"/>
                </a:lnTo>
                <a:cubicBezTo>
                  <a:pt x="5043202" y="3586747"/>
                  <a:pt x="5132101" y="3874438"/>
                  <a:pt x="5012882" y="4097981"/>
                </a:cubicBezTo>
                <a:lnTo>
                  <a:pt x="5017935" y="4100082"/>
                </a:lnTo>
                <a:lnTo>
                  <a:pt x="5091323" y="4130604"/>
                </a:lnTo>
                <a:cubicBezTo>
                  <a:pt x="5165502" y="4172853"/>
                  <a:pt x="5225483" y="4242666"/>
                  <a:pt x="5258618" y="4328253"/>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ボックス 8">
            <a:extLst>
              <a:ext uri="{FF2B5EF4-FFF2-40B4-BE49-F238E27FC236}">
                <a16:creationId xmlns:a16="http://schemas.microsoft.com/office/drawing/2014/main" id="{D67D90EE-1B50-1B13-466C-92C617053AF0}"/>
              </a:ext>
            </a:extLst>
          </p:cNvPr>
          <p:cNvSpPr txBox="1"/>
          <p:nvPr/>
        </p:nvSpPr>
        <p:spPr>
          <a:xfrm>
            <a:off x="4977995" y="2152788"/>
            <a:ext cx="5223782" cy="1754326"/>
          </a:xfrm>
          <a:prstGeom prst="rect">
            <a:avLst/>
          </a:prstGeom>
          <a:noFill/>
        </p:spPr>
        <p:txBody>
          <a:bodyPr wrap="square">
            <a:spAutoFit/>
          </a:bodyPr>
          <a:lstStyle/>
          <a:p>
            <a:r>
              <a:rPr kumimoji="1" lang="ja-JP" altLang="en-US" sz="5400" b="1">
                <a:latin typeface="Yu Gothic UI Semibold" panose="020B0700000000000000" pitchFamily="50" charset="-128"/>
                <a:ea typeface="Yu Gothic UI Semibold" panose="020B0700000000000000" pitchFamily="50" charset="-128"/>
              </a:rPr>
              <a:t>それでは、</a:t>
            </a:r>
            <a:endParaRPr kumimoji="1" lang="en-US" altLang="ja-JP" sz="5400" b="1">
              <a:latin typeface="Yu Gothic UI Semibold" panose="020B0700000000000000" pitchFamily="50" charset="-128"/>
              <a:ea typeface="Yu Gothic UI Semibold" panose="020B0700000000000000" pitchFamily="50" charset="-128"/>
            </a:endParaRPr>
          </a:p>
          <a:p>
            <a:r>
              <a:rPr kumimoji="1" lang="ja-JP" altLang="en-US" sz="5400" b="1">
                <a:latin typeface="Yu Gothic UI Semibold" panose="020B0700000000000000" pitchFamily="50" charset="-128"/>
                <a:ea typeface="Yu Gothic UI Semibold" panose="020B0700000000000000" pitchFamily="50" charset="-128"/>
              </a:rPr>
              <a:t>ゲーム開始じゃ！</a:t>
            </a:r>
            <a:endParaRPr kumimoji="1" lang="ja-JP" altLang="en-US" sz="6000" b="1">
              <a:latin typeface="Yu Gothic UI Semibold" panose="020B0700000000000000" pitchFamily="50" charset="-128"/>
              <a:ea typeface="Yu Gothic UI Semibold" panose="020B0700000000000000" pitchFamily="50" charset="-128"/>
            </a:endParaRPr>
          </a:p>
        </p:txBody>
      </p:sp>
      <p:sp>
        <p:nvSpPr>
          <p:cNvPr id="6" name="テキスト ボックス 5">
            <a:extLst>
              <a:ext uri="{FF2B5EF4-FFF2-40B4-BE49-F238E27FC236}">
                <a16:creationId xmlns:a16="http://schemas.microsoft.com/office/drawing/2014/main" id="{C7C9C49A-4EB6-06D4-85A7-958C37713333}"/>
              </a:ext>
            </a:extLst>
          </p:cNvPr>
          <p:cNvSpPr txBox="1"/>
          <p:nvPr/>
        </p:nvSpPr>
        <p:spPr>
          <a:xfrm>
            <a:off x="4977995" y="3899085"/>
            <a:ext cx="4471096" cy="707886"/>
          </a:xfrm>
          <a:prstGeom prst="rect">
            <a:avLst/>
          </a:prstGeom>
          <a:noFill/>
        </p:spPr>
        <p:txBody>
          <a:bodyPr wrap="none" rtlCol="0">
            <a:spAutoFit/>
          </a:bodyPr>
          <a:lstStyle/>
          <a:p>
            <a:r>
              <a:rPr kumimoji="1" lang="ja-JP" altLang="en-US" sz="2000" b="1">
                <a:highlight>
                  <a:srgbClr val="FFFFFF"/>
                </a:highlight>
                <a:latin typeface="Yu Gothic UI Semibold" panose="020B0700000000000000" pitchFamily="50" charset="-128"/>
                <a:ea typeface="Yu Gothic UI Semibold" panose="020B0700000000000000" pitchFamily="50" charset="-128"/>
              </a:rPr>
              <a:t>ロング</a:t>
            </a:r>
            <a:r>
              <a:rPr kumimoji="1" lang="en-US" altLang="ja-JP" sz="2000" b="1">
                <a:highlight>
                  <a:srgbClr val="FFFFFF"/>
                </a:highlight>
                <a:latin typeface="Yu Gothic UI Semibold" panose="020B0700000000000000" pitchFamily="50" charset="-128"/>
                <a:ea typeface="Yu Gothic UI Semibold" panose="020B0700000000000000" pitchFamily="50" charset="-128"/>
              </a:rPr>
              <a:t>Ver.</a:t>
            </a:r>
            <a:r>
              <a:rPr kumimoji="1" lang="ja-JP" altLang="en-US" sz="2000" b="1">
                <a:highlight>
                  <a:srgbClr val="FFFFFF"/>
                </a:highlight>
                <a:latin typeface="Yu Gothic UI Semibold" panose="020B0700000000000000" pitchFamily="50" charset="-128"/>
                <a:ea typeface="Yu Gothic UI Semibold" panose="020B0700000000000000" pitchFamily="50" charset="-128"/>
              </a:rPr>
              <a:t>の時間</a:t>
            </a:r>
            <a:r>
              <a:rPr lang="ja-JP" altLang="en-US" sz="2000" b="1">
                <a:highlight>
                  <a:srgbClr val="FFFFFF"/>
                </a:highlight>
                <a:latin typeface="Yu Gothic UI Semibold" panose="020B0700000000000000" pitchFamily="50" charset="-128"/>
                <a:ea typeface="Yu Gothic UI Semibold" panose="020B0700000000000000" pitchFamily="50" charset="-128"/>
              </a:rPr>
              <a:t>の目安</a:t>
            </a:r>
            <a:r>
              <a:rPr kumimoji="1" lang="ja-JP" altLang="en-US" sz="2000" b="1">
                <a:highlight>
                  <a:srgbClr val="FFFFFF"/>
                </a:highlight>
                <a:latin typeface="Yu Gothic UI Semibold" panose="020B0700000000000000" pitchFamily="50" charset="-128"/>
                <a:ea typeface="Yu Gothic UI Semibold" panose="020B0700000000000000" pitchFamily="50" charset="-128"/>
              </a:rPr>
              <a:t>は約</a:t>
            </a:r>
            <a:r>
              <a:rPr lang="en-US" altLang="ja-JP" sz="2000" b="1">
                <a:highlight>
                  <a:srgbClr val="FFFFFF"/>
                </a:highlight>
                <a:latin typeface="Yu Gothic UI Semibold" panose="020B0700000000000000" pitchFamily="50" charset="-128"/>
                <a:ea typeface="Yu Gothic UI Semibold" panose="020B0700000000000000" pitchFamily="50" charset="-128"/>
              </a:rPr>
              <a:t>40</a:t>
            </a:r>
            <a:r>
              <a:rPr kumimoji="1" lang="ja-JP" altLang="en-US" sz="2000" b="1">
                <a:highlight>
                  <a:srgbClr val="FFFFFF"/>
                </a:highlight>
                <a:latin typeface="Yu Gothic UI Semibold" panose="020B0700000000000000" pitchFamily="50" charset="-128"/>
                <a:ea typeface="Yu Gothic UI Semibold" panose="020B0700000000000000" pitchFamily="50" charset="-128"/>
              </a:rPr>
              <a:t>分じゃ！</a:t>
            </a:r>
            <a:endParaRPr kumimoji="1" lang="en-US" altLang="ja-JP" sz="2000" b="1">
              <a:highlight>
                <a:srgbClr val="FFFFFF"/>
              </a:highlight>
              <a:latin typeface="Yu Gothic UI Semibold" panose="020B0700000000000000" pitchFamily="50" charset="-128"/>
              <a:ea typeface="Yu Gothic UI Semibold" panose="020B0700000000000000" pitchFamily="50" charset="-128"/>
            </a:endParaRPr>
          </a:p>
          <a:p>
            <a:r>
              <a:rPr kumimoji="1" lang="ja-JP" altLang="en-US" sz="2000" b="1">
                <a:highlight>
                  <a:srgbClr val="FFFFFF"/>
                </a:highlight>
                <a:latin typeface="Yu Gothic UI Semibold" panose="020B0700000000000000" pitchFamily="50" charset="-128"/>
                <a:ea typeface="Yu Gothic UI Semibold" panose="020B0700000000000000" pitchFamily="50" charset="-128"/>
              </a:rPr>
              <a:t>ショート</a:t>
            </a:r>
            <a:r>
              <a:rPr kumimoji="1" lang="en-US" altLang="ja-JP" sz="2000" b="1">
                <a:highlight>
                  <a:srgbClr val="FFFFFF"/>
                </a:highlight>
                <a:latin typeface="Yu Gothic UI Semibold" panose="020B0700000000000000" pitchFamily="50" charset="-128"/>
                <a:ea typeface="Yu Gothic UI Semibold" panose="020B0700000000000000" pitchFamily="50" charset="-128"/>
              </a:rPr>
              <a:t>Ver.</a:t>
            </a:r>
            <a:r>
              <a:rPr kumimoji="1" lang="ja-JP" altLang="en-US" sz="2000" b="1">
                <a:highlight>
                  <a:srgbClr val="FFFFFF"/>
                </a:highlight>
                <a:latin typeface="Yu Gothic UI Semibold" panose="020B0700000000000000" pitchFamily="50" charset="-128"/>
                <a:ea typeface="Yu Gothic UI Semibold" panose="020B0700000000000000" pitchFamily="50" charset="-128"/>
              </a:rPr>
              <a:t>の時間の目安は約</a:t>
            </a:r>
            <a:r>
              <a:rPr kumimoji="1" lang="en-US" altLang="ja-JP" sz="2000" b="1">
                <a:highlight>
                  <a:srgbClr val="FFFFFF"/>
                </a:highlight>
                <a:latin typeface="Yu Gothic UI Semibold" panose="020B0700000000000000" pitchFamily="50" charset="-128"/>
                <a:ea typeface="Yu Gothic UI Semibold" panose="020B0700000000000000" pitchFamily="50" charset="-128"/>
              </a:rPr>
              <a:t>25</a:t>
            </a:r>
            <a:r>
              <a:rPr kumimoji="1" lang="ja-JP" altLang="en-US" sz="2000" b="1">
                <a:highlight>
                  <a:srgbClr val="FFFFFF"/>
                </a:highlight>
                <a:latin typeface="Yu Gothic UI Semibold" panose="020B0700000000000000" pitchFamily="50" charset="-128"/>
                <a:ea typeface="Yu Gothic UI Semibold" panose="020B0700000000000000" pitchFamily="50" charset="-128"/>
              </a:rPr>
              <a:t>分じゃ！</a:t>
            </a:r>
            <a:endParaRPr kumimoji="1" lang="en-US" altLang="ja-JP" sz="2000" b="1">
              <a:highlight>
                <a:srgbClr val="FFFFFF"/>
              </a:highlight>
              <a:latin typeface="Yu Gothic UI Semibold" panose="020B0700000000000000" pitchFamily="50" charset="-128"/>
              <a:ea typeface="Yu Gothic UI Semibold" panose="020B0700000000000000" pitchFamily="50" charset="-128"/>
            </a:endParaRPr>
          </a:p>
        </p:txBody>
      </p:sp>
      <p:pic>
        <p:nvPicPr>
          <p:cNvPr id="5" name="図 4">
            <a:extLst>
              <a:ext uri="{FF2B5EF4-FFF2-40B4-BE49-F238E27FC236}">
                <a16:creationId xmlns:a16="http://schemas.microsoft.com/office/drawing/2014/main" id="{623D00D9-264E-A301-AA4C-F6F2D9DEA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63" y="2660807"/>
            <a:ext cx="3222553" cy="4354058"/>
          </a:xfrm>
          <a:prstGeom prst="rect">
            <a:avLst/>
          </a:prstGeom>
        </p:spPr>
      </p:pic>
      <p:pic>
        <p:nvPicPr>
          <p:cNvPr id="10" name="図 9">
            <a:extLst>
              <a:ext uri="{FF2B5EF4-FFF2-40B4-BE49-F238E27FC236}">
                <a16:creationId xmlns:a16="http://schemas.microsoft.com/office/drawing/2014/main" id="{8516D34B-B42F-03AC-55BE-56007AE29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285132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0CD0C9D-8384-6063-E8A4-62DCD6AF5794}"/>
              </a:ext>
            </a:extLst>
          </p:cNvPr>
          <p:cNvSpPr/>
          <p:nvPr/>
        </p:nvSpPr>
        <p:spPr>
          <a:xfrm>
            <a:off x="0" y="0"/>
            <a:ext cx="12192000" cy="866295"/>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ゲーム終了</a:t>
            </a:r>
          </a:p>
        </p:txBody>
      </p:sp>
      <p:grpSp>
        <p:nvGrpSpPr>
          <p:cNvPr id="3" name="グループ化 2">
            <a:extLst>
              <a:ext uri="{FF2B5EF4-FFF2-40B4-BE49-F238E27FC236}">
                <a16:creationId xmlns:a16="http://schemas.microsoft.com/office/drawing/2014/main" id="{4AAE7C18-D22C-93D2-D353-84CD075BDA6D}"/>
              </a:ext>
            </a:extLst>
          </p:cNvPr>
          <p:cNvGrpSpPr/>
          <p:nvPr/>
        </p:nvGrpSpPr>
        <p:grpSpPr>
          <a:xfrm>
            <a:off x="3391702" y="3191261"/>
            <a:ext cx="1990009" cy="1786715"/>
            <a:chOff x="3391702" y="3191261"/>
            <a:chExt cx="1990009" cy="1786715"/>
          </a:xfrm>
        </p:grpSpPr>
        <p:sp>
          <p:nvSpPr>
            <p:cNvPr id="5" name="雲 4">
              <a:extLst>
                <a:ext uri="{FF2B5EF4-FFF2-40B4-BE49-F238E27FC236}">
                  <a16:creationId xmlns:a16="http://schemas.microsoft.com/office/drawing/2014/main" id="{FD59AEF9-4D8B-31F3-DD88-F13FF25C956F}"/>
                </a:ext>
              </a:extLst>
            </p:cNvPr>
            <p:cNvSpPr/>
            <p:nvPr/>
          </p:nvSpPr>
          <p:spPr>
            <a:xfrm rot="1339526">
              <a:off x="3391702" y="3191261"/>
              <a:ext cx="1990009" cy="1786715"/>
            </a:xfrm>
            <a:prstGeom prst="cloud">
              <a:avLst/>
            </a:prstGeom>
            <a:solidFill>
              <a:srgbClr val="FAB4B4"/>
            </a:solid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DFE5B28-FA11-2EA6-5A11-5D4ACED174E0}"/>
                </a:ext>
              </a:extLst>
            </p:cNvPr>
            <p:cNvSpPr txBox="1"/>
            <p:nvPr/>
          </p:nvSpPr>
          <p:spPr>
            <a:xfrm flipH="1">
              <a:off x="3807807" y="3313790"/>
              <a:ext cx="1155700" cy="1446550"/>
            </a:xfrm>
            <a:prstGeom prst="rect">
              <a:avLst/>
            </a:prstGeom>
            <a:noFill/>
          </p:spPr>
          <p:txBody>
            <a:bodyPr wrap="square" rtlCol="0">
              <a:spAutoFit/>
            </a:bodyPr>
            <a:lstStyle/>
            <a:p>
              <a:r>
                <a:rPr kumimoji="1" lang="ja-JP" altLang="en-US" sz="8800">
                  <a:solidFill>
                    <a:schemeClr val="bg1"/>
                  </a:solidFill>
                  <a:latin typeface="Yu Gothic UI Semibold" panose="020B0700000000000000" pitchFamily="50" charset="-128"/>
                  <a:ea typeface="Yu Gothic UI Semibold" panose="020B0700000000000000" pitchFamily="50" charset="-128"/>
                </a:rPr>
                <a:t>お</a:t>
              </a:r>
            </a:p>
          </p:txBody>
        </p:sp>
      </p:grpSp>
      <p:grpSp>
        <p:nvGrpSpPr>
          <p:cNvPr id="6" name="グループ化 5">
            <a:extLst>
              <a:ext uri="{FF2B5EF4-FFF2-40B4-BE49-F238E27FC236}">
                <a16:creationId xmlns:a16="http://schemas.microsoft.com/office/drawing/2014/main" id="{3DAFD2B7-7563-5690-6D7F-551C8E0E7358}"/>
              </a:ext>
            </a:extLst>
          </p:cNvPr>
          <p:cNvGrpSpPr/>
          <p:nvPr/>
        </p:nvGrpSpPr>
        <p:grpSpPr>
          <a:xfrm>
            <a:off x="5575770" y="3191260"/>
            <a:ext cx="1990009" cy="1786715"/>
            <a:chOff x="5575770" y="3191260"/>
            <a:chExt cx="1990009" cy="1786715"/>
          </a:xfrm>
        </p:grpSpPr>
        <p:sp>
          <p:nvSpPr>
            <p:cNvPr id="8" name="雲 7">
              <a:extLst>
                <a:ext uri="{FF2B5EF4-FFF2-40B4-BE49-F238E27FC236}">
                  <a16:creationId xmlns:a16="http://schemas.microsoft.com/office/drawing/2014/main" id="{3E92988C-8FA2-939E-E1D5-65A9FD012E38}"/>
                </a:ext>
              </a:extLst>
            </p:cNvPr>
            <p:cNvSpPr/>
            <p:nvPr/>
          </p:nvSpPr>
          <p:spPr>
            <a:xfrm rot="1339526">
              <a:off x="5575770" y="3191260"/>
              <a:ext cx="1990009" cy="1786715"/>
            </a:xfrm>
            <a:prstGeom prst="cloud">
              <a:avLst/>
            </a:prstGeom>
            <a:solidFill>
              <a:srgbClr val="4BAF57"/>
            </a:solid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28784F79-2EAC-B0E7-48E0-50E6919C1D41}"/>
                </a:ext>
              </a:extLst>
            </p:cNvPr>
            <p:cNvSpPr txBox="1"/>
            <p:nvPr/>
          </p:nvSpPr>
          <p:spPr>
            <a:xfrm flipH="1">
              <a:off x="6141068" y="3273607"/>
              <a:ext cx="1155700" cy="1446550"/>
            </a:xfrm>
            <a:prstGeom prst="rect">
              <a:avLst/>
            </a:prstGeom>
            <a:noFill/>
          </p:spPr>
          <p:txBody>
            <a:bodyPr wrap="square" rtlCol="0">
              <a:spAutoFit/>
            </a:bodyPr>
            <a:lstStyle/>
            <a:p>
              <a:r>
                <a:rPr kumimoji="1" lang="ja-JP" altLang="en-US" sz="8800">
                  <a:solidFill>
                    <a:schemeClr val="bg1"/>
                  </a:solidFill>
                  <a:latin typeface="HGP創英ﾌﾟﾚｾﾞﾝｽEB" panose="02020800000000000000" pitchFamily="18" charset="-128"/>
                  <a:ea typeface="HGP創英ﾌﾟﾚｾﾞﾝｽEB" panose="02020800000000000000" pitchFamily="18" charset="-128"/>
                </a:rPr>
                <a:t>し</a:t>
              </a:r>
            </a:p>
          </p:txBody>
        </p:sp>
      </p:grpSp>
      <p:grpSp>
        <p:nvGrpSpPr>
          <p:cNvPr id="17" name="グループ化 16">
            <a:extLst>
              <a:ext uri="{FF2B5EF4-FFF2-40B4-BE49-F238E27FC236}">
                <a16:creationId xmlns:a16="http://schemas.microsoft.com/office/drawing/2014/main" id="{37011808-7DCE-4F45-63D5-E03F2729C43C}"/>
              </a:ext>
            </a:extLst>
          </p:cNvPr>
          <p:cNvGrpSpPr/>
          <p:nvPr/>
        </p:nvGrpSpPr>
        <p:grpSpPr>
          <a:xfrm>
            <a:off x="7759838" y="3191260"/>
            <a:ext cx="1990009" cy="1786715"/>
            <a:chOff x="7759838" y="3191260"/>
            <a:chExt cx="1990009" cy="1786715"/>
          </a:xfrm>
        </p:grpSpPr>
        <p:sp>
          <p:nvSpPr>
            <p:cNvPr id="9" name="雲 8">
              <a:extLst>
                <a:ext uri="{FF2B5EF4-FFF2-40B4-BE49-F238E27FC236}">
                  <a16:creationId xmlns:a16="http://schemas.microsoft.com/office/drawing/2014/main" id="{9BAA9980-F350-AE97-B678-4392AF1856D8}"/>
                </a:ext>
              </a:extLst>
            </p:cNvPr>
            <p:cNvSpPr/>
            <p:nvPr/>
          </p:nvSpPr>
          <p:spPr>
            <a:xfrm rot="1339526">
              <a:off x="7759838" y="3191260"/>
              <a:ext cx="1990009" cy="1786715"/>
            </a:xfrm>
            <a:prstGeom prst="cloud">
              <a:avLst/>
            </a:prstGeom>
            <a:solidFill>
              <a:srgbClr val="FA9306"/>
            </a:solid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2F064FA-288D-783E-D29B-8C7A54CCFD8D}"/>
                </a:ext>
              </a:extLst>
            </p:cNvPr>
            <p:cNvSpPr txBox="1"/>
            <p:nvPr/>
          </p:nvSpPr>
          <p:spPr>
            <a:xfrm flipH="1">
              <a:off x="8175944" y="3361342"/>
              <a:ext cx="1155700" cy="1446550"/>
            </a:xfrm>
            <a:prstGeom prst="rect">
              <a:avLst/>
            </a:prstGeom>
            <a:noFill/>
          </p:spPr>
          <p:txBody>
            <a:bodyPr wrap="square" rtlCol="0">
              <a:spAutoFit/>
            </a:bodyPr>
            <a:lstStyle/>
            <a:p>
              <a:r>
                <a:rPr kumimoji="1" lang="ja-JP" altLang="en-US" sz="8800">
                  <a:solidFill>
                    <a:schemeClr val="bg1"/>
                  </a:solidFill>
                  <a:latin typeface="UD デジタル 教科書体 NP-B" panose="02020700000000000000" pitchFamily="18" charset="-128"/>
                  <a:ea typeface="UD デジタル 教科書体 NP-B" panose="02020700000000000000" pitchFamily="18" charset="-128"/>
                </a:rPr>
                <a:t>ま</a:t>
              </a:r>
            </a:p>
          </p:txBody>
        </p:sp>
      </p:grpSp>
      <p:grpSp>
        <p:nvGrpSpPr>
          <p:cNvPr id="18" name="グループ化 17">
            <a:extLst>
              <a:ext uri="{FF2B5EF4-FFF2-40B4-BE49-F238E27FC236}">
                <a16:creationId xmlns:a16="http://schemas.microsoft.com/office/drawing/2014/main" id="{6BA43C7F-21C8-D7B3-AEFF-75B9BCBF9E41}"/>
              </a:ext>
            </a:extLst>
          </p:cNvPr>
          <p:cNvGrpSpPr/>
          <p:nvPr/>
        </p:nvGrpSpPr>
        <p:grpSpPr>
          <a:xfrm>
            <a:off x="9943907" y="3188911"/>
            <a:ext cx="1990009" cy="1789066"/>
            <a:chOff x="9943907" y="3188911"/>
            <a:chExt cx="1990009" cy="1789066"/>
          </a:xfrm>
        </p:grpSpPr>
        <p:sp>
          <p:nvSpPr>
            <p:cNvPr id="10" name="雲 9">
              <a:extLst>
                <a:ext uri="{FF2B5EF4-FFF2-40B4-BE49-F238E27FC236}">
                  <a16:creationId xmlns:a16="http://schemas.microsoft.com/office/drawing/2014/main" id="{38051C2A-3B11-D37D-A220-051B57A103B3}"/>
                </a:ext>
              </a:extLst>
            </p:cNvPr>
            <p:cNvSpPr/>
            <p:nvPr/>
          </p:nvSpPr>
          <p:spPr>
            <a:xfrm rot="1339526">
              <a:off x="9943907" y="3191262"/>
              <a:ext cx="1990009" cy="1786715"/>
            </a:xfrm>
            <a:prstGeom prst="cloud">
              <a:avLst/>
            </a:prstGeom>
            <a:solidFill>
              <a:srgbClr val="F3594F"/>
            </a:solidFill>
            <a:ln w="476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53B9FDD6-F03D-547D-FE87-49E180E72D17}"/>
                </a:ext>
              </a:extLst>
            </p:cNvPr>
            <p:cNvSpPr txBox="1"/>
            <p:nvPr/>
          </p:nvSpPr>
          <p:spPr>
            <a:xfrm flipH="1">
              <a:off x="10360012" y="3188911"/>
              <a:ext cx="1155700" cy="1446550"/>
            </a:xfrm>
            <a:prstGeom prst="rect">
              <a:avLst/>
            </a:prstGeom>
            <a:noFill/>
          </p:spPr>
          <p:txBody>
            <a:bodyPr wrap="square" rtlCol="0">
              <a:spAutoFit/>
            </a:bodyPr>
            <a:lstStyle/>
            <a:p>
              <a:r>
                <a:rPr kumimoji="1" lang="ja-JP" altLang="en-US" sz="8800">
                  <a:solidFill>
                    <a:schemeClr val="bg1"/>
                  </a:solidFill>
                  <a:latin typeface="HG明朝E" panose="02020909000000000000" pitchFamily="17" charset="-128"/>
                  <a:ea typeface="HG明朝E" panose="02020909000000000000" pitchFamily="17" charset="-128"/>
                </a:rPr>
                <a:t>い</a:t>
              </a:r>
            </a:p>
          </p:txBody>
        </p:sp>
      </p:grpSp>
      <p:sp>
        <p:nvSpPr>
          <p:cNvPr id="16" name="正方形/長方形 15">
            <a:extLst>
              <a:ext uri="{FF2B5EF4-FFF2-40B4-BE49-F238E27FC236}">
                <a16:creationId xmlns:a16="http://schemas.microsoft.com/office/drawing/2014/main" id="{66938193-3B4C-7A25-8019-47EE6FC8D35D}"/>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E986D933-75D2-DCCF-937A-896C831A0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pic>
        <p:nvPicPr>
          <p:cNvPr id="22" name="図 21">
            <a:extLst>
              <a:ext uri="{FF2B5EF4-FFF2-40B4-BE49-F238E27FC236}">
                <a16:creationId xmlns:a16="http://schemas.microsoft.com/office/drawing/2014/main" id="{0465E4C0-9D81-1D1F-1615-2C5A316F5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83" y="1982798"/>
            <a:ext cx="2855982" cy="3858776"/>
          </a:xfrm>
          <a:prstGeom prst="rect">
            <a:avLst/>
          </a:prstGeom>
        </p:spPr>
      </p:pic>
    </p:spTree>
    <p:extLst>
      <p:ext uri="{BB962C8B-B14F-4D97-AF65-F5344CB8AC3E}">
        <p14:creationId xmlns:p14="http://schemas.microsoft.com/office/powerpoint/2010/main" val="113951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 fill="hold"/>
                                        <p:tgtEl>
                                          <p:spTgt spid="3"/>
                                        </p:tgtEl>
                                        <p:attrNameLst>
                                          <p:attrName>ppt_x</p:attrName>
                                        </p:attrNameLst>
                                      </p:cBhvr>
                                      <p:tavLst>
                                        <p:tav tm="0">
                                          <p:val>
                                            <p:strVal val="#ppt_x"/>
                                          </p:val>
                                        </p:tav>
                                        <p:tav tm="100000">
                                          <p:val>
                                            <p:strVal val="#ppt_x"/>
                                          </p:val>
                                        </p:tav>
                                      </p:tavLst>
                                    </p:anim>
                                    <p:anim calcmode="lin" valueType="num">
                                      <p:cBhvr additive="base">
                                        <p:cTn id="8" dur="13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400" fill="hold"/>
                                        <p:tgtEl>
                                          <p:spTgt spid="6"/>
                                        </p:tgtEl>
                                        <p:attrNameLst>
                                          <p:attrName>ppt_x</p:attrName>
                                        </p:attrNameLst>
                                      </p:cBhvr>
                                      <p:tavLst>
                                        <p:tav tm="0">
                                          <p:val>
                                            <p:strVal val="#ppt_x"/>
                                          </p:val>
                                        </p:tav>
                                        <p:tav tm="100000">
                                          <p:val>
                                            <p:strVal val="#ppt_x"/>
                                          </p:val>
                                        </p:tav>
                                      </p:tavLst>
                                    </p:anim>
                                    <p:anim calcmode="lin" valueType="num">
                                      <p:cBhvr additive="base">
                                        <p:cTn id="12" dur="14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800" fill="hold"/>
                                        <p:tgtEl>
                                          <p:spTgt spid="17"/>
                                        </p:tgtEl>
                                        <p:attrNameLst>
                                          <p:attrName>ppt_x</p:attrName>
                                        </p:attrNameLst>
                                      </p:cBhvr>
                                      <p:tavLst>
                                        <p:tav tm="0">
                                          <p:val>
                                            <p:strVal val="#ppt_x"/>
                                          </p:val>
                                        </p:tav>
                                        <p:tav tm="100000">
                                          <p:val>
                                            <p:strVal val="#ppt_x"/>
                                          </p:val>
                                        </p:tav>
                                      </p:tavLst>
                                    </p:anim>
                                    <p:anim calcmode="lin" valueType="num">
                                      <p:cBhvr additive="base">
                                        <p:cTn id="16" dur="18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2000" fill="hold"/>
                                        <p:tgtEl>
                                          <p:spTgt spid="18"/>
                                        </p:tgtEl>
                                        <p:attrNameLst>
                                          <p:attrName>ppt_x</p:attrName>
                                        </p:attrNameLst>
                                      </p:cBhvr>
                                      <p:tavLst>
                                        <p:tav tm="0">
                                          <p:val>
                                            <p:strVal val="#ppt_x"/>
                                          </p:val>
                                        </p:tav>
                                        <p:tav tm="100000">
                                          <p:val>
                                            <p:strVal val="#ppt_x"/>
                                          </p:val>
                                        </p:tav>
                                      </p:tavLst>
                                    </p:anim>
                                    <p:anim calcmode="lin" valueType="num">
                                      <p:cBhvr additive="base">
                                        <p:cTn id="20"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927420A2-0E5F-B689-5190-75FBEBDBC7F3}"/>
              </a:ext>
            </a:extLst>
          </p:cNvPr>
          <p:cNvGrpSpPr/>
          <p:nvPr/>
        </p:nvGrpSpPr>
        <p:grpSpPr>
          <a:xfrm>
            <a:off x="1146628" y="4138360"/>
            <a:ext cx="10013043" cy="2118998"/>
            <a:chOff x="1146628" y="4138360"/>
            <a:chExt cx="10013043" cy="2118998"/>
          </a:xfrm>
        </p:grpSpPr>
        <p:sp>
          <p:nvSpPr>
            <p:cNvPr id="13" name="四角形: 角を丸くする 12">
              <a:extLst>
                <a:ext uri="{FF2B5EF4-FFF2-40B4-BE49-F238E27FC236}">
                  <a16:creationId xmlns:a16="http://schemas.microsoft.com/office/drawing/2014/main" id="{0EDD4D83-D599-4024-BA10-598D98A478D9}"/>
                </a:ext>
              </a:extLst>
            </p:cNvPr>
            <p:cNvSpPr/>
            <p:nvPr/>
          </p:nvSpPr>
          <p:spPr>
            <a:xfrm>
              <a:off x="1260928" y="4252660"/>
              <a:ext cx="9898743" cy="2004698"/>
            </a:xfrm>
            <a:prstGeom prst="roundRect">
              <a:avLst>
                <a:gd name="adj" fmla="val 6531"/>
              </a:avLst>
            </a:prstGeom>
            <a:solidFill>
              <a:schemeClr val="bg1">
                <a:lumMod val="5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4800">
                <a:solidFill>
                  <a:schemeClr val="tx1"/>
                </a:solidFill>
                <a:latin typeface="Yu Gothic UI Semibold" panose="020B0700000000000000" pitchFamily="50" charset="-128"/>
                <a:ea typeface="Yu Gothic UI Semibold" panose="020B0700000000000000" pitchFamily="50" charset="-128"/>
              </a:endParaRPr>
            </a:p>
          </p:txBody>
        </p:sp>
        <p:sp>
          <p:nvSpPr>
            <p:cNvPr id="7" name="四角形: 角を丸くする 6">
              <a:extLst>
                <a:ext uri="{FF2B5EF4-FFF2-40B4-BE49-F238E27FC236}">
                  <a16:creationId xmlns:a16="http://schemas.microsoft.com/office/drawing/2014/main" id="{E15E7ED5-FA54-02F1-6976-2579C799031D}"/>
                </a:ext>
              </a:extLst>
            </p:cNvPr>
            <p:cNvSpPr/>
            <p:nvPr/>
          </p:nvSpPr>
          <p:spPr>
            <a:xfrm>
              <a:off x="1146628" y="4138360"/>
              <a:ext cx="9898743" cy="2004697"/>
            </a:xfrm>
            <a:prstGeom prst="roundRect">
              <a:avLst>
                <a:gd name="adj" fmla="val 5897"/>
              </a:avLst>
            </a:prstGeom>
            <a:solidFill>
              <a:schemeClr val="bg1"/>
            </a:solidFill>
            <a:ln w="57150">
              <a:solidFill>
                <a:srgbClr val="B69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4800">
                  <a:solidFill>
                    <a:schemeClr val="tx1"/>
                  </a:solidFill>
                  <a:latin typeface="Yu Gothic UI Semibold" panose="020B0700000000000000" pitchFamily="50" charset="-128"/>
                  <a:ea typeface="Yu Gothic UI Semibold" panose="020B0700000000000000" pitchFamily="50" charset="-128"/>
                </a:rPr>
                <a:t>リスクに備えることの大切さを理解した上で、備え方について考えよう。</a:t>
              </a:r>
            </a:p>
          </p:txBody>
        </p:sp>
      </p:grpSp>
      <p:grpSp>
        <p:nvGrpSpPr>
          <p:cNvPr id="12" name="グループ化 11">
            <a:extLst>
              <a:ext uri="{FF2B5EF4-FFF2-40B4-BE49-F238E27FC236}">
                <a16:creationId xmlns:a16="http://schemas.microsoft.com/office/drawing/2014/main" id="{EB6F273B-0D79-D564-F94F-03C20BE40269}"/>
              </a:ext>
            </a:extLst>
          </p:cNvPr>
          <p:cNvGrpSpPr/>
          <p:nvPr/>
        </p:nvGrpSpPr>
        <p:grpSpPr>
          <a:xfrm>
            <a:off x="1146628" y="1621138"/>
            <a:ext cx="10013043" cy="2144505"/>
            <a:chOff x="1146628" y="1621138"/>
            <a:chExt cx="10013043" cy="2144505"/>
          </a:xfrm>
        </p:grpSpPr>
        <p:sp>
          <p:nvSpPr>
            <p:cNvPr id="9" name="四角形: 角を丸くする 8">
              <a:extLst>
                <a:ext uri="{FF2B5EF4-FFF2-40B4-BE49-F238E27FC236}">
                  <a16:creationId xmlns:a16="http://schemas.microsoft.com/office/drawing/2014/main" id="{96C6F3F4-C32B-B47F-4A89-5D7C520EFD7E}"/>
                </a:ext>
              </a:extLst>
            </p:cNvPr>
            <p:cNvSpPr/>
            <p:nvPr/>
          </p:nvSpPr>
          <p:spPr>
            <a:xfrm>
              <a:off x="1260928" y="1735439"/>
              <a:ext cx="9898743" cy="2030204"/>
            </a:xfrm>
            <a:prstGeom prst="roundRect">
              <a:avLst>
                <a:gd name="adj" fmla="val 6531"/>
              </a:avLst>
            </a:prstGeom>
            <a:solidFill>
              <a:schemeClr val="bg1">
                <a:lumMod val="50000"/>
              </a:schemeClr>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4800">
                <a:solidFill>
                  <a:schemeClr val="tx1"/>
                </a:solidFill>
                <a:latin typeface="Yu Gothic UI Semibold" panose="020B0700000000000000" pitchFamily="50" charset="-128"/>
                <a:ea typeface="Yu Gothic UI Semibold" panose="020B0700000000000000" pitchFamily="50" charset="-128"/>
              </a:endParaRPr>
            </a:p>
          </p:txBody>
        </p:sp>
        <p:sp>
          <p:nvSpPr>
            <p:cNvPr id="6" name="四角形: 角を丸くする 5">
              <a:extLst>
                <a:ext uri="{FF2B5EF4-FFF2-40B4-BE49-F238E27FC236}">
                  <a16:creationId xmlns:a16="http://schemas.microsoft.com/office/drawing/2014/main" id="{C2D090DE-1BA7-807F-704B-F6EB1523D30D}"/>
                </a:ext>
              </a:extLst>
            </p:cNvPr>
            <p:cNvSpPr/>
            <p:nvPr/>
          </p:nvSpPr>
          <p:spPr>
            <a:xfrm>
              <a:off x="1146628" y="1621138"/>
              <a:ext cx="9898743" cy="2004697"/>
            </a:xfrm>
            <a:prstGeom prst="roundRect">
              <a:avLst>
                <a:gd name="adj" fmla="val 6531"/>
              </a:avLst>
            </a:prstGeom>
            <a:solidFill>
              <a:schemeClr val="bg1"/>
            </a:solidFill>
            <a:ln w="57150">
              <a:solidFill>
                <a:srgbClr val="B690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4800" dirty="0">
                  <a:solidFill>
                    <a:schemeClr val="tx1"/>
                  </a:solidFill>
                  <a:latin typeface="Yu Gothic UI Semibold" panose="020B0700000000000000" pitchFamily="50" charset="-128"/>
                  <a:ea typeface="Yu Gothic UI Semibold" panose="020B0700000000000000" pitchFamily="50" charset="-128"/>
                </a:rPr>
                <a:t>社会保障制度の役割を理解した上で、</a:t>
              </a:r>
              <a:endParaRPr lang="en-US" altLang="ja-JP" sz="4800" dirty="0">
                <a:solidFill>
                  <a:schemeClr val="tx1"/>
                </a:solidFill>
                <a:latin typeface="Yu Gothic UI Semibold" panose="020B0700000000000000" pitchFamily="50" charset="-128"/>
                <a:ea typeface="Yu Gothic UI Semibold" panose="020B0700000000000000" pitchFamily="50" charset="-128"/>
              </a:endParaRPr>
            </a:p>
            <a:p>
              <a:r>
                <a:rPr lang="ja-JP" altLang="en-US" sz="4800" dirty="0">
                  <a:solidFill>
                    <a:schemeClr val="tx1"/>
                  </a:solidFill>
                  <a:latin typeface="Yu Gothic UI Semibold" panose="020B0700000000000000" pitchFamily="50" charset="-128"/>
                  <a:ea typeface="Yu Gothic UI Semibold" panose="020B0700000000000000" pitchFamily="50" charset="-128"/>
                </a:rPr>
                <a:t>民間保険との補完関係を理解しよう。</a:t>
              </a:r>
              <a:endParaRPr kumimoji="1" lang="ja-JP" altLang="en-US" sz="4800" dirty="0">
                <a:solidFill>
                  <a:schemeClr val="tx1"/>
                </a:solidFill>
                <a:latin typeface="Yu Gothic UI Semibold" panose="020B0700000000000000" pitchFamily="50" charset="-128"/>
                <a:ea typeface="Yu Gothic UI Semibold" panose="020B0700000000000000" pitchFamily="50" charset="-128"/>
              </a:endParaRPr>
            </a:p>
          </p:txBody>
        </p:sp>
      </p:grpSp>
      <p:sp>
        <p:nvSpPr>
          <p:cNvPr id="2" name="正方形/長方形 1">
            <a:extLst>
              <a:ext uri="{FF2B5EF4-FFF2-40B4-BE49-F238E27FC236}">
                <a16:creationId xmlns:a16="http://schemas.microsoft.com/office/drawing/2014/main" id="{0CA6FF0C-75D9-4F6D-043B-77391BBB2273}"/>
              </a:ext>
            </a:extLst>
          </p:cNvPr>
          <p:cNvSpPr/>
          <p:nvPr/>
        </p:nvSpPr>
        <p:spPr>
          <a:xfrm>
            <a:off x="0" y="1"/>
            <a:ext cx="12192000" cy="868680"/>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3600" b="1">
                <a:solidFill>
                  <a:schemeClr val="bg1"/>
                </a:solidFill>
                <a:latin typeface="BIZ UDPゴシック" panose="020B0400000000000000" pitchFamily="50" charset="-128"/>
                <a:ea typeface="BIZ UDPゴシック" panose="020B0400000000000000" pitchFamily="50" charset="-128"/>
              </a:rPr>
              <a:t>　学習</a:t>
            </a:r>
            <a:r>
              <a:rPr kumimoji="1" lang="ja-JP" altLang="en-US" sz="3600" b="1">
                <a:solidFill>
                  <a:schemeClr val="bg1"/>
                </a:solidFill>
                <a:latin typeface="BIZ UDPゴシック" panose="020B0400000000000000" pitchFamily="50" charset="-128"/>
                <a:ea typeface="BIZ UDPゴシック" panose="020B0400000000000000" pitchFamily="50" charset="-128"/>
              </a:rPr>
              <a:t>のねらい　</a:t>
            </a:r>
            <a:r>
              <a:rPr kumimoji="1" lang="en-US" altLang="ja-JP" sz="3600" b="1">
                <a:solidFill>
                  <a:srgbClr val="FFFF00"/>
                </a:solidFill>
                <a:latin typeface="BIZ UDPゴシック" panose="020B0400000000000000" pitchFamily="50" charset="-128"/>
                <a:ea typeface="BIZ UDPゴシック" panose="020B0400000000000000" pitchFamily="50" charset="-128"/>
              </a:rPr>
              <a:t>【</a:t>
            </a:r>
            <a:r>
              <a:rPr lang="ja-JP" altLang="en-US" sz="3600" b="1">
                <a:solidFill>
                  <a:srgbClr val="FFFF00"/>
                </a:solidFill>
                <a:latin typeface="BIZ UDPゴシック" panose="020B0400000000000000" pitchFamily="50" charset="-128"/>
                <a:ea typeface="BIZ UDPゴシック" panose="020B0400000000000000" pitchFamily="50" charset="-128"/>
              </a:rPr>
              <a:t>公民</a:t>
            </a:r>
            <a:r>
              <a:rPr kumimoji="1" lang="ja-JP" altLang="en-US" sz="3600" b="1">
                <a:solidFill>
                  <a:srgbClr val="FFFF00"/>
                </a:solidFill>
                <a:latin typeface="BIZ UDPゴシック" panose="020B0400000000000000" pitchFamily="50" charset="-128"/>
                <a:ea typeface="BIZ UDPゴシック" panose="020B0400000000000000" pitchFamily="50" charset="-128"/>
              </a:rPr>
              <a:t>科</a:t>
            </a:r>
            <a:r>
              <a:rPr kumimoji="1" lang="en-US" altLang="ja-JP" sz="3600" b="1">
                <a:solidFill>
                  <a:srgbClr val="FFFF00"/>
                </a:solidFill>
                <a:latin typeface="BIZ UDPゴシック" panose="020B0400000000000000" pitchFamily="50" charset="-128"/>
                <a:ea typeface="BIZ UDPゴシック" panose="020B0400000000000000" pitchFamily="50" charset="-128"/>
              </a:rPr>
              <a:t>】</a:t>
            </a:r>
            <a:endParaRPr kumimoji="1" lang="ja-JP" altLang="en-US" sz="3600" b="1">
              <a:solidFill>
                <a:srgbClr val="FFFF00"/>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AB0822FB-337B-1117-826D-617B66FEFDF4}"/>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23FB90EF-FACE-86B9-2BEB-E1F39BF0E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178706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CA6FF0C-75D9-4F6D-043B-77391BBB2273}"/>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ゲーム前の予備知識</a:t>
            </a:r>
            <a:r>
              <a:rPr lang="en-US" altLang="ja-JP" sz="3600" b="1">
                <a:solidFill>
                  <a:schemeClr val="bg1"/>
                </a:solidFill>
                <a:latin typeface="BIZ UDPゴシック" panose="020B0400000000000000" pitchFamily="50" charset="-128"/>
                <a:ea typeface="BIZ UDPゴシック" panose="020B0400000000000000" pitchFamily="50" charset="-128"/>
              </a:rPr>
              <a:t>1</a:t>
            </a:r>
            <a:endParaRPr kumimoji="1" lang="ja-JP" altLang="en-US" sz="3600" b="1">
              <a:solidFill>
                <a:schemeClr val="bg1"/>
              </a:solidFill>
              <a:latin typeface="BIZ UDPゴシック" panose="020B0400000000000000" pitchFamily="50" charset="-128"/>
              <a:ea typeface="BIZ UDPゴシック" panose="020B0400000000000000" pitchFamily="50" charset="-128"/>
            </a:endParaRPr>
          </a:p>
        </p:txBody>
      </p:sp>
      <p:grpSp>
        <p:nvGrpSpPr>
          <p:cNvPr id="12" name="グループ化 11">
            <a:extLst>
              <a:ext uri="{FF2B5EF4-FFF2-40B4-BE49-F238E27FC236}">
                <a16:creationId xmlns:a16="http://schemas.microsoft.com/office/drawing/2014/main" id="{ADF73788-8598-C709-1387-4C7F60E7C821}"/>
              </a:ext>
            </a:extLst>
          </p:cNvPr>
          <p:cNvGrpSpPr/>
          <p:nvPr/>
        </p:nvGrpSpPr>
        <p:grpSpPr>
          <a:xfrm>
            <a:off x="514350" y="1986108"/>
            <a:ext cx="11163300" cy="3476989"/>
            <a:chOff x="514349" y="1935308"/>
            <a:chExt cx="11163300" cy="3476989"/>
          </a:xfrm>
        </p:grpSpPr>
        <p:sp>
          <p:nvSpPr>
            <p:cNvPr id="7" name="雲 6">
              <a:extLst>
                <a:ext uri="{FF2B5EF4-FFF2-40B4-BE49-F238E27FC236}">
                  <a16:creationId xmlns:a16="http://schemas.microsoft.com/office/drawing/2014/main" id="{AB9693DD-9ADF-C31C-633C-462A5D49E3C5}"/>
                </a:ext>
              </a:extLst>
            </p:cNvPr>
            <p:cNvSpPr/>
            <p:nvPr/>
          </p:nvSpPr>
          <p:spPr>
            <a:xfrm rot="167761">
              <a:off x="514349" y="1935308"/>
              <a:ext cx="11163300" cy="3476989"/>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a:extLst>
                <a:ext uri="{FF2B5EF4-FFF2-40B4-BE49-F238E27FC236}">
                  <a16:creationId xmlns:a16="http://schemas.microsoft.com/office/drawing/2014/main" id="{87DADFA6-DE79-C3BD-DE21-CFBFF4AD4087}"/>
                </a:ext>
              </a:extLst>
            </p:cNvPr>
            <p:cNvSpPr txBox="1"/>
            <p:nvPr/>
          </p:nvSpPr>
          <p:spPr>
            <a:xfrm>
              <a:off x="1873538" y="3013501"/>
              <a:ext cx="8444941" cy="923330"/>
            </a:xfrm>
            <a:prstGeom prst="rect">
              <a:avLst/>
            </a:prstGeom>
            <a:noFill/>
          </p:spPr>
          <p:txBody>
            <a:bodyPr wrap="square" rtlCol="0">
              <a:spAutoFit/>
            </a:bodyPr>
            <a:lstStyle/>
            <a:p>
              <a:pPr algn="ctr"/>
              <a:r>
                <a:rPr kumimoji="1" lang="ja-JP" altLang="en-US" sz="5400" b="1">
                  <a:latin typeface="Yu Gothic UI Semibold" panose="020B0700000000000000" pitchFamily="50" charset="-128"/>
                  <a:ea typeface="Yu Gothic UI Semibold" panose="020B0700000000000000" pitchFamily="50" charset="-128"/>
                </a:rPr>
                <a:t>どうやってリスクに備えるの？</a:t>
              </a:r>
            </a:p>
          </p:txBody>
        </p:sp>
      </p:grpSp>
      <p:sp>
        <p:nvSpPr>
          <p:cNvPr id="4" name="正方形/長方形 3">
            <a:extLst>
              <a:ext uri="{FF2B5EF4-FFF2-40B4-BE49-F238E27FC236}">
                <a16:creationId xmlns:a16="http://schemas.microsoft.com/office/drawing/2014/main" id="{17263C36-68B9-9781-9DE8-7BC542593230}"/>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6E780F93-DCFA-E114-6C15-FC01FB287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pic>
        <p:nvPicPr>
          <p:cNvPr id="3" name="図 2">
            <a:extLst>
              <a:ext uri="{FF2B5EF4-FFF2-40B4-BE49-F238E27FC236}">
                <a16:creationId xmlns:a16="http://schemas.microsoft.com/office/drawing/2014/main" id="{EEDDC4CA-91C9-F676-B134-02FFA0E6BE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20" y="1213016"/>
            <a:ext cx="1704750" cy="2098997"/>
          </a:xfrm>
          <a:prstGeom prst="rect">
            <a:avLst/>
          </a:prstGeom>
        </p:spPr>
      </p:pic>
      <p:pic>
        <p:nvPicPr>
          <p:cNvPr id="5" name="図 4">
            <a:extLst>
              <a:ext uri="{FF2B5EF4-FFF2-40B4-BE49-F238E27FC236}">
                <a16:creationId xmlns:a16="http://schemas.microsoft.com/office/drawing/2014/main" id="{87908CD7-C872-F7AC-E265-D4E89BFEB5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4244" y="4172651"/>
            <a:ext cx="2375673" cy="2362438"/>
          </a:xfrm>
          <a:prstGeom prst="rect">
            <a:avLst/>
          </a:prstGeom>
        </p:spPr>
      </p:pic>
    </p:spTree>
    <p:extLst>
      <p:ext uri="{BB962C8B-B14F-4D97-AF65-F5344CB8AC3E}">
        <p14:creationId xmlns:p14="http://schemas.microsoft.com/office/powerpoint/2010/main" val="9791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27">
            <a:extLst>
              <a:ext uri="{FF2B5EF4-FFF2-40B4-BE49-F238E27FC236}">
                <a16:creationId xmlns:a16="http://schemas.microsoft.com/office/drawing/2014/main" id="{EDC41DF5-EECF-C29A-3C2D-BD4BC52432D5}"/>
              </a:ext>
            </a:extLst>
          </p:cNvPr>
          <p:cNvGrpSpPr/>
          <p:nvPr/>
        </p:nvGrpSpPr>
        <p:grpSpPr>
          <a:xfrm>
            <a:off x="703386" y="3199799"/>
            <a:ext cx="10189030" cy="3221092"/>
            <a:chOff x="703386" y="3199799"/>
            <a:chExt cx="10189030" cy="3221092"/>
          </a:xfrm>
        </p:grpSpPr>
        <p:sp>
          <p:nvSpPr>
            <p:cNvPr id="37" name="四角形: 角を丸くする 72">
              <a:extLst>
                <a:ext uri="{FF2B5EF4-FFF2-40B4-BE49-F238E27FC236}">
                  <a16:creationId xmlns:a16="http://schemas.microsoft.com/office/drawing/2014/main" id="{515BC39D-08CB-16BF-3ED6-522405E868A0}"/>
                </a:ext>
              </a:extLst>
            </p:cNvPr>
            <p:cNvSpPr/>
            <p:nvPr/>
          </p:nvSpPr>
          <p:spPr>
            <a:xfrm>
              <a:off x="703386" y="3199799"/>
              <a:ext cx="10189030" cy="3221092"/>
            </a:xfrm>
            <a:prstGeom prst="roundRect">
              <a:avLst>
                <a:gd name="adj" fmla="val 3915"/>
              </a:avLst>
            </a:prstGeom>
            <a:solidFill>
              <a:schemeClr val="accent2">
                <a:lumMod val="20000"/>
                <a:lumOff val="80000"/>
              </a:schemeClr>
            </a:solidFill>
            <a:ln w="3810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18"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ysClr val="windowText" lastClr="000000"/>
                </a:solidFill>
                <a:effectLst/>
                <a:uLnTx/>
                <a:uFillTx/>
                <a:latin typeface="Yu Gothic UI Semibold" panose="020B0700000000000000" pitchFamily="50" charset="-128"/>
                <a:ea typeface="Yu Gothic UI Semibold" panose="020B0700000000000000" pitchFamily="50" charset="-128"/>
              </a:endParaRPr>
            </a:p>
          </p:txBody>
        </p:sp>
        <p:sp>
          <p:nvSpPr>
            <p:cNvPr id="36" name="正方形/長方形 35">
              <a:extLst>
                <a:ext uri="{FF2B5EF4-FFF2-40B4-BE49-F238E27FC236}">
                  <a16:creationId xmlns:a16="http://schemas.microsoft.com/office/drawing/2014/main" id="{CE169E75-D3FE-807A-CBB4-F6D6BF0CFE2F}"/>
                </a:ext>
              </a:extLst>
            </p:cNvPr>
            <p:cNvSpPr/>
            <p:nvPr/>
          </p:nvSpPr>
          <p:spPr>
            <a:xfrm>
              <a:off x="910122" y="3340271"/>
              <a:ext cx="872720" cy="29401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schemeClr val="bg1"/>
                  </a:solidFill>
                  <a:effectLst/>
                  <a:uLnTx/>
                  <a:uFillTx/>
                  <a:latin typeface="Yu Gothic UI Semibold" panose="020B0700000000000000" pitchFamily="50" charset="-128"/>
                  <a:ea typeface="Yu Gothic UI Semibold" panose="020B0700000000000000" pitchFamily="50" charset="-128"/>
                </a:rPr>
                <a:t>社会保障制度</a:t>
              </a:r>
            </a:p>
          </p:txBody>
        </p:sp>
      </p:grpSp>
      <p:cxnSp>
        <p:nvCxnSpPr>
          <p:cNvPr id="32" name="直線コネクタ 31">
            <a:extLst>
              <a:ext uri="{FF2B5EF4-FFF2-40B4-BE49-F238E27FC236}">
                <a16:creationId xmlns:a16="http://schemas.microsoft.com/office/drawing/2014/main" id="{0C20A8C2-20DE-BF65-6EFB-695389D0E439}"/>
              </a:ext>
            </a:extLst>
          </p:cNvPr>
          <p:cNvCxnSpPr>
            <a:cxnSpLocks/>
            <a:endCxn id="19" idx="3"/>
          </p:cNvCxnSpPr>
          <p:nvPr/>
        </p:nvCxnSpPr>
        <p:spPr>
          <a:xfrm flipV="1">
            <a:off x="4682123" y="4030394"/>
            <a:ext cx="5875605" cy="1758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F742C79-D8EC-0B10-D68D-17CFE4729E3E}"/>
              </a:ext>
            </a:extLst>
          </p:cNvPr>
          <p:cNvCxnSpPr>
            <a:cxnSpLocks/>
            <a:endCxn id="20" idx="3"/>
          </p:cNvCxnSpPr>
          <p:nvPr/>
        </p:nvCxnSpPr>
        <p:spPr>
          <a:xfrm flipV="1">
            <a:off x="4677423" y="5613009"/>
            <a:ext cx="5875606" cy="3517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352962C-FB3A-38BC-8B8D-440D5AB0BF3E}"/>
              </a:ext>
            </a:extLst>
          </p:cNvPr>
          <p:cNvCxnSpPr>
            <a:cxnSpLocks/>
          </p:cNvCxnSpPr>
          <p:nvPr/>
        </p:nvCxnSpPr>
        <p:spPr>
          <a:xfrm>
            <a:off x="4677423" y="2250832"/>
            <a:ext cx="587560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0CA6FF0C-75D9-4F6D-043B-77391BBB2273}"/>
              </a:ext>
            </a:extLst>
          </p:cNvPr>
          <p:cNvSpPr/>
          <p:nvPr/>
        </p:nvSpPr>
        <p:spPr>
          <a:xfrm>
            <a:off x="0" y="1"/>
            <a:ext cx="12192000" cy="868680"/>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リスクに備えるための考え方</a:t>
            </a:r>
          </a:p>
        </p:txBody>
      </p:sp>
      <p:sp>
        <p:nvSpPr>
          <p:cNvPr id="3" name="正方形/長方形 2">
            <a:extLst>
              <a:ext uri="{FF2B5EF4-FFF2-40B4-BE49-F238E27FC236}">
                <a16:creationId xmlns:a16="http://schemas.microsoft.com/office/drawing/2014/main" id="{AB0822FB-337B-1117-826D-617B66FEFDF4}"/>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id="{6C034FE8-D287-0399-A67D-D6FDB4BF112E}"/>
              </a:ext>
            </a:extLst>
          </p:cNvPr>
          <p:cNvGrpSpPr/>
          <p:nvPr/>
        </p:nvGrpSpPr>
        <p:grpSpPr>
          <a:xfrm>
            <a:off x="2175722" y="1533379"/>
            <a:ext cx="2506402" cy="4719710"/>
            <a:chOff x="2175722" y="1533379"/>
            <a:chExt cx="2506402" cy="4719710"/>
          </a:xfrm>
        </p:grpSpPr>
        <p:grpSp>
          <p:nvGrpSpPr>
            <p:cNvPr id="5" name="グループ化 4">
              <a:extLst>
                <a:ext uri="{FF2B5EF4-FFF2-40B4-BE49-F238E27FC236}">
                  <a16:creationId xmlns:a16="http://schemas.microsoft.com/office/drawing/2014/main" id="{D100B480-E8C6-4F3C-1214-DBE6C86F48AA}"/>
                </a:ext>
              </a:extLst>
            </p:cNvPr>
            <p:cNvGrpSpPr/>
            <p:nvPr/>
          </p:nvGrpSpPr>
          <p:grpSpPr>
            <a:xfrm>
              <a:off x="2175722" y="1533379"/>
              <a:ext cx="2506401" cy="1357533"/>
              <a:chOff x="2175722" y="1533379"/>
              <a:chExt cx="2506401" cy="1357533"/>
            </a:xfrm>
          </p:grpSpPr>
          <p:sp>
            <p:nvSpPr>
              <p:cNvPr id="9" name="四角形: 角を丸くする 8">
                <a:extLst>
                  <a:ext uri="{FF2B5EF4-FFF2-40B4-BE49-F238E27FC236}">
                    <a16:creationId xmlns:a16="http://schemas.microsoft.com/office/drawing/2014/main" id="{DB7299FE-4323-D70E-BF50-6BB6D52EF283}"/>
                  </a:ext>
                </a:extLst>
              </p:cNvPr>
              <p:cNvSpPr/>
              <p:nvPr/>
            </p:nvSpPr>
            <p:spPr>
              <a:xfrm>
                <a:off x="2290616" y="1610752"/>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Yu Gothic UI Semibold" panose="020B0700000000000000" pitchFamily="50" charset="-128"/>
                  <a:ea typeface="Yu Gothic UI Semibold" panose="020B0700000000000000" pitchFamily="50" charset="-128"/>
                </a:endParaRPr>
              </a:p>
            </p:txBody>
          </p:sp>
          <p:sp>
            <p:nvSpPr>
              <p:cNvPr id="4" name="四角形: 角を丸くする 3">
                <a:extLst>
                  <a:ext uri="{FF2B5EF4-FFF2-40B4-BE49-F238E27FC236}">
                    <a16:creationId xmlns:a16="http://schemas.microsoft.com/office/drawing/2014/main" id="{6A6929DB-0A89-2939-0ABE-574BE878CE8B}"/>
                  </a:ext>
                </a:extLst>
              </p:cNvPr>
              <p:cNvSpPr/>
              <p:nvPr/>
            </p:nvSpPr>
            <p:spPr>
              <a:xfrm>
                <a:off x="2175722" y="1533379"/>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tx1"/>
                    </a:solidFill>
                    <a:latin typeface="Yu Gothic UI Semibold" panose="020B0700000000000000" pitchFamily="50" charset="-128"/>
                    <a:ea typeface="Yu Gothic UI Semibold" panose="020B0700000000000000" pitchFamily="50" charset="-128"/>
                  </a:rPr>
                  <a:t>自助</a:t>
                </a:r>
              </a:p>
            </p:txBody>
          </p:sp>
        </p:grpSp>
        <p:grpSp>
          <p:nvGrpSpPr>
            <p:cNvPr id="6" name="グループ化 5">
              <a:extLst>
                <a:ext uri="{FF2B5EF4-FFF2-40B4-BE49-F238E27FC236}">
                  <a16:creationId xmlns:a16="http://schemas.microsoft.com/office/drawing/2014/main" id="{26FA3B9C-115C-BEE9-2C3B-5C6FEA418EBC}"/>
                </a:ext>
              </a:extLst>
            </p:cNvPr>
            <p:cNvGrpSpPr/>
            <p:nvPr/>
          </p:nvGrpSpPr>
          <p:grpSpPr>
            <a:xfrm>
              <a:off x="2175723" y="3312941"/>
              <a:ext cx="2506401" cy="1357533"/>
              <a:chOff x="2175723" y="3312941"/>
              <a:chExt cx="2506401" cy="1357533"/>
            </a:xfrm>
          </p:grpSpPr>
          <p:sp>
            <p:nvSpPr>
              <p:cNvPr id="10" name="四角形: 角を丸くする 9">
                <a:extLst>
                  <a:ext uri="{FF2B5EF4-FFF2-40B4-BE49-F238E27FC236}">
                    <a16:creationId xmlns:a16="http://schemas.microsoft.com/office/drawing/2014/main" id="{7868089F-0A25-8964-8430-D8A680E0AA42}"/>
                  </a:ext>
                </a:extLst>
              </p:cNvPr>
              <p:cNvSpPr/>
              <p:nvPr/>
            </p:nvSpPr>
            <p:spPr>
              <a:xfrm>
                <a:off x="2290617" y="3390314"/>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Yu Gothic UI Semibold" panose="020B0700000000000000" pitchFamily="50" charset="-128"/>
                  <a:ea typeface="Yu Gothic UI Semibold" panose="020B0700000000000000" pitchFamily="50" charset="-128"/>
                </a:endParaRPr>
              </a:p>
            </p:txBody>
          </p:sp>
          <p:sp>
            <p:nvSpPr>
              <p:cNvPr id="7" name="四角形: 角を丸くする 6">
                <a:extLst>
                  <a:ext uri="{FF2B5EF4-FFF2-40B4-BE49-F238E27FC236}">
                    <a16:creationId xmlns:a16="http://schemas.microsoft.com/office/drawing/2014/main" id="{9DF65154-CF31-D566-CCBC-2FF3581DE6A7}"/>
                  </a:ext>
                </a:extLst>
              </p:cNvPr>
              <p:cNvSpPr/>
              <p:nvPr/>
            </p:nvSpPr>
            <p:spPr>
              <a:xfrm>
                <a:off x="2175723" y="3312941"/>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tx1"/>
                    </a:solidFill>
                    <a:latin typeface="Yu Gothic UI Semibold" panose="020B0700000000000000" pitchFamily="50" charset="-128"/>
                    <a:ea typeface="Yu Gothic UI Semibold" panose="020B0700000000000000" pitchFamily="50" charset="-128"/>
                  </a:rPr>
                  <a:t>共助</a:t>
                </a:r>
              </a:p>
            </p:txBody>
          </p:sp>
        </p:grpSp>
        <p:grpSp>
          <p:nvGrpSpPr>
            <p:cNvPr id="26" name="グループ化 25">
              <a:extLst>
                <a:ext uri="{FF2B5EF4-FFF2-40B4-BE49-F238E27FC236}">
                  <a16:creationId xmlns:a16="http://schemas.microsoft.com/office/drawing/2014/main" id="{AD92272C-F705-422A-7BC2-C79DCB30ED7B}"/>
                </a:ext>
              </a:extLst>
            </p:cNvPr>
            <p:cNvGrpSpPr/>
            <p:nvPr/>
          </p:nvGrpSpPr>
          <p:grpSpPr>
            <a:xfrm>
              <a:off x="2175722" y="4895556"/>
              <a:ext cx="2506401" cy="1357533"/>
              <a:chOff x="2175722" y="4895556"/>
              <a:chExt cx="2506401" cy="1357533"/>
            </a:xfrm>
          </p:grpSpPr>
          <p:sp>
            <p:nvSpPr>
              <p:cNvPr id="11" name="四角形: 角を丸くする 10">
                <a:extLst>
                  <a:ext uri="{FF2B5EF4-FFF2-40B4-BE49-F238E27FC236}">
                    <a16:creationId xmlns:a16="http://schemas.microsoft.com/office/drawing/2014/main" id="{2A829F82-1CF0-33ED-D561-37F16AA184A5}"/>
                  </a:ext>
                </a:extLst>
              </p:cNvPr>
              <p:cNvSpPr/>
              <p:nvPr/>
            </p:nvSpPr>
            <p:spPr>
              <a:xfrm>
                <a:off x="2290616" y="4972929"/>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Yu Gothic UI Semibold" panose="020B0700000000000000" pitchFamily="50" charset="-128"/>
                  <a:ea typeface="Yu Gothic UI Semibold" panose="020B0700000000000000" pitchFamily="50" charset="-128"/>
                </a:endParaRPr>
              </a:p>
            </p:txBody>
          </p:sp>
          <p:sp>
            <p:nvSpPr>
              <p:cNvPr id="8" name="四角形: 角を丸くする 7">
                <a:extLst>
                  <a:ext uri="{FF2B5EF4-FFF2-40B4-BE49-F238E27FC236}">
                    <a16:creationId xmlns:a16="http://schemas.microsoft.com/office/drawing/2014/main" id="{B8FB9C26-1510-F830-A65F-35DBB8A3C80A}"/>
                  </a:ext>
                </a:extLst>
              </p:cNvPr>
              <p:cNvSpPr/>
              <p:nvPr/>
            </p:nvSpPr>
            <p:spPr>
              <a:xfrm>
                <a:off x="2175722" y="4895556"/>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a:solidFill>
                      <a:schemeClr val="tx1"/>
                    </a:solidFill>
                    <a:latin typeface="Yu Gothic UI Semibold" panose="020B0700000000000000" pitchFamily="50" charset="-128"/>
                    <a:ea typeface="Yu Gothic UI Semibold" panose="020B0700000000000000" pitchFamily="50" charset="-128"/>
                  </a:rPr>
                  <a:t>公助</a:t>
                </a:r>
              </a:p>
            </p:txBody>
          </p:sp>
        </p:grpSp>
      </p:grpSp>
      <p:sp>
        <p:nvSpPr>
          <p:cNvPr id="12" name="四角形: 角を丸くする 11">
            <a:extLst>
              <a:ext uri="{FF2B5EF4-FFF2-40B4-BE49-F238E27FC236}">
                <a16:creationId xmlns:a16="http://schemas.microsoft.com/office/drawing/2014/main" id="{25D04821-483C-C0A8-2B2A-4B89A1A172F7}"/>
              </a:ext>
            </a:extLst>
          </p:cNvPr>
          <p:cNvSpPr/>
          <p:nvPr/>
        </p:nvSpPr>
        <p:spPr>
          <a:xfrm>
            <a:off x="5228419" y="1610752"/>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p>
        </p:txBody>
      </p:sp>
      <p:sp>
        <p:nvSpPr>
          <p:cNvPr id="13" name="四角形: 角を丸くする 12">
            <a:extLst>
              <a:ext uri="{FF2B5EF4-FFF2-40B4-BE49-F238E27FC236}">
                <a16:creationId xmlns:a16="http://schemas.microsoft.com/office/drawing/2014/main" id="{53138C92-FC5A-E340-4FE7-45521D9B23EB}"/>
              </a:ext>
            </a:extLst>
          </p:cNvPr>
          <p:cNvSpPr/>
          <p:nvPr/>
        </p:nvSpPr>
        <p:spPr>
          <a:xfrm>
            <a:off x="5228420" y="3390314"/>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p>
        </p:txBody>
      </p:sp>
      <p:sp>
        <p:nvSpPr>
          <p:cNvPr id="14" name="四角形: 角を丸くする 13">
            <a:extLst>
              <a:ext uri="{FF2B5EF4-FFF2-40B4-BE49-F238E27FC236}">
                <a16:creationId xmlns:a16="http://schemas.microsoft.com/office/drawing/2014/main" id="{9F11412F-1063-F62E-F248-5A664FE82A2B}"/>
              </a:ext>
            </a:extLst>
          </p:cNvPr>
          <p:cNvSpPr/>
          <p:nvPr/>
        </p:nvSpPr>
        <p:spPr>
          <a:xfrm>
            <a:off x="5223721" y="4972929"/>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p>
        </p:txBody>
      </p:sp>
      <p:sp>
        <p:nvSpPr>
          <p:cNvPr id="15" name="四角形: 角を丸くする 14">
            <a:extLst>
              <a:ext uri="{FF2B5EF4-FFF2-40B4-BE49-F238E27FC236}">
                <a16:creationId xmlns:a16="http://schemas.microsoft.com/office/drawing/2014/main" id="{A5F4E14D-2EB7-D2A6-F8DB-B6E26BD86BB3}"/>
              </a:ext>
            </a:extLst>
          </p:cNvPr>
          <p:cNvSpPr/>
          <p:nvPr/>
        </p:nvSpPr>
        <p:spPr>
          <a:xfrm>
            <a:off x="5113525" y="1533379"/>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latin typeface="Yu Gothic UI Semibold" panose="020B0700000000000000" pitchFamily="50" charset="-128"/>
                <a:ea typeface="Yu Gothic UI Semibold" panose="020B0700000000000000" pitchFamily="50" charset="-128"/>
              </a:rPr>
              <a:t>自分で備える</a:t>
            </a:r>
          </a:p>
        </p:txBody>
      </p:sp>
      <p:sp>
        <p:nvSpPr>
          <p:cNvPr id="16" name="四角形: 角を丸くする 15">
            <a:extLst>
              <a:ext uri="{FF2B5EF4-FFF2-40B4-BE49-F238E27FC236}">
                <a16:creationId xmlns:a16="http://schemas.microsoft.com/office/drawing/2014/main" id="{72D85983-9F64-B225-5F9D-B301A60E1484}"/>
              </a:ext>
            </a:extLst>
          </p:cNvPr>
          <p:cNvSpPr/>
          <p:nvPr/>
        </p:nvSpPr>
        <p:spPr>
          <a:xfrm>
            <a:off x="5113526" y="3312941"/>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latin typeface="Yu Gothic UI Semibold" panose="020B0700000000000000" pitchFamily="50" charset="-128"/>
                <a:ea typeface="Yu Gothic UI Semibold" panose="020B0700000000000000" pitchFamily="50" charset="-128"/>
              </a:rPr>
              <a:t>社会保険料で共に備える</a:t>
            </a:r>
          </a:p>
        </p:txBody>
      </p:sp>
      <p:sp>
        <p:nvSpPr>
          <p:cNvPr id="17" name="四角形: 角を丸くする 16">
            <a:extLst>
              <a:ext uri="{FF2B5EF4-FFF2-40B4-BE49-F238E27FC236}">
                <a16:creationId xmlns:a16="http://schemas.microsoft.com/office/drawing/2014/main" id="{0F3AB0D7-24E0-EAFE-5EFC-C67130D7C549}"/>
              </a:ext>
            </a:extLst>
          </p:cNvPr>
          <p:cNvSpPr/>
          <p:nvPr/>
        </p:nvSpPr>
        <p:spPr>
          <a:xfrm>
            <a:off x="5113525" y="4895556"/>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latin typeface="Yu Gothic UI Semibold" panose="020B0700000000000000" pitchFamily="50" charset="-128"/>
                <a:ea typeface="Yu Gothic UI Semibold" panose="020B0700000000000000" pitchFamily="50" charset="-128"/>
              </a:rPr>
              <a:t>国などが税金で備える</a:t>
            </a:r>
          </a:p>
        </p:txBody>
      </p:sp>
      <p:sp>
        <p:nvSpPr>
          <p:cNvPr id="18" name="四角形: 角を丸くする 17">
            <a:extLst>
              <a:ext uri="{FF2B5EF4-FFF2-40B4-BE49-F238E27FC236}">
                <a16:creationId xmlns:a16="http://schemas.microsoft.com/office/drawing/2014/main" id="{693A1895-4542-64C3-331C-D59906A8D79C}"/>
              </a:ext>
            </a:extLst>
          </p:cNvPr>
          <p:cNvSpPr/>
          <p:nvPr/>
        </p:nvSpPr>
        <p:spPr>
          <a:xfrm>
            <a:off x="8166220" y="1610752"/>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p>
        </p:txBody>
      </p:sp>
      <p:sp>
        <p:nvSpPr>
          <p:cNvPr id="19" name="四角形: 角を丸くする 18">
            <a:extLst>
              <a:ext uri="{FF2B5EF4-FFF2-40B4-BE49-F238E27FC236}">
                <a16:creationId xmlns:a16="http://schemas.microsoft.com/office/drawing/2014/main" id="{53E98224-1AA9-355F-5234-92A6454A83B6}"/>
              </a:ext>
            </a:extLst>
          </p:cNvPr>
          <p:cNvSpPr/>
          <p:nvPr/>
        </p:nvSpPr>
        <p:spPr>
          <a:xfrm>
            <a:off x="8166221" y="3390314"/>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p>
        </p:txBody>
      </p:sp>
      <p:sp>
        <p:nvSpPr>
          <p:cNvPr id="20" name="四角形: 角を丸くする 19">
            <a:extLst>
              <a:ext uri="{FF2B5EF4-FFF2-40B4-BE49-F238E27FC236}">
                <a16:creationId xmlns:a16="http://schemas.microsoft.com/office/drawing/2014/main" id="{D9AD4149-B652-EB67-F57A-DB688C851C5C}"/>
              </a:ext>
            </a:extLst>
          </p:cNvPr>
          <p:cNvSpPr/>
          <p:nvPr/>
        </p:nvSpPr>
        <p:spPr>
          <a:xfrm>
            <a:off x="8161522" y="4972929"/>
            <a:ext cx="2391507" cy="128016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a:p>
        </p:txBody>
      </p:sp>
      <p:sp>
        <p:nvSpPr>
          <p:cNvPr id="21" name="四角形: 角を丸くする 20">
            <a:extLst>
              <a:ext uri="{FF2B5EF4-FFF2-40B4-BE49-F238E27FC236}">
                <a16:creationId xmlns:a16="http://schemas.microsoft.com/office/drawing/2014/main" id="{CAC0A67E-FA33-D04D-E6D1-AF3684BDD307}"/>
              </a:ext>
            </a:extLst>
          </p:cNvPr>
          <p:cNvSpPr/>
          <p:nvPr/>
        </p:nvSpPr>
        <p:spPr>
          <a:xfrm>
            <a:off x="8051326" y="1533379"/>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latin typeface="Yu Gothic UI Semibold" panose="020B0700000000000000" pitchFamily="50" charset="-128"/>
                <a:ea typeface="Yu Gothic UI Semibold" panose="020B0700000000000000" pitchFamily="50" charset="-128"/>
              </a:rPr>
              <a:t>預貯金・</a:t>
            </a:r>
            <a:endParaRPr kumimoji="1" lang="en-US" altLang="ja-JP" sz="2400" b="1">
              <a:solidFill>
                <a:schemeClr val="tx1"/>
              </a:solidFill>
              <a:latin typeface="Yu Gothic UI Semibold" panose="020B0700000000000000" pitchFamily="50" charset="-128"/>
              <a:ea typeface="Yu Gothic UI Semibold" panose="020B0700000000000000" pitchFamily="50" charset="-128"/>
            </a:endParaRPr>
          </a:p>
          <a:p>
            <a:pPr algn="ctr"/>
            <a:r>
              <a:rPr kumimoji="1" lang="ja-JP" altLang="en-US" sz="2400" b="1" u="sng">
                <a:solidFill>
                  <a:srgbClr val="FF0000"/>
                </a:solidFill>
                <a:latin typeface="Yu Gothic UI Semibold" panose="020B0700000000000000" pitchFamily="50" charset="-128"/>
                <a:ea typeface="Yu Gothic UI Semibold" panose="020B0700000000000000" pitchFamily="50" charset="-128"/>
              </a:rPr>
              <a:t>民間保険</a:t>
            </a:r>
            <a:r>
              <a:rPr lang="ja-JP" altLang="en-US" sz="2400" b="1">
                <a:solidFill>
                  <a:schemeClr val="tx1"/>
                </a:solidFill>
                <a:latin typeface="Yu Gothic UI Semibold" panose="020B0700000000000000" pitchFamily="50" charset="-128"/>
                <a:ea typeface="Yu Gothic UI Semibold" panose="020B0700000000000000" pitchFamily="50" charset="-128"/>
              </a:rPr>
              <a:t>など</a:t>
            </a:r>
            <a:endParaRPr kumimoji="1" lang="ja-JP" altLang="en-US" sz="2400" b="1">
              <a:solidFill>
                <a:schemeClr val="tx1"/>
              </a:solidFill>
              <a:latin typeface="Yu Gothic UI Semibold" panose="020B0700000000000000" pitchFamily="50" charset="-128"/>
              <a:ea typeface="Yu Gothic UI Semibold" panose="020B0700000000000000" pitchFamily="50" charset="-128"/>
            </a:endParaRPr>
          </a:p>
        </p:txBody>
      </p:sp>
      <p:sp>
        <p:nvSpPr>
          <p:cNvPr id="22" name="四角形: 角を丸くする 21">
            <a:extLst>
              <a:ext uri="{FF2B5EF4-FFF2-40B4-BE49-F238E27FC236}">
                <a16:creationId xmlns:a16="http://schemas.microsoft.com/office/drawing/2014/main" id="{A2545D33-2F8D-69B7-A439-1AB0D90E596E}"/>
              </a:ext>
            </a:extLst>
          </p:cNvPr>
          <p:cNvSpPr/>
          <p:nvPr/>
        </p:nvSpPr>
        <p:spPr>
          <a:xfrm>
            <a:off x="8051327" y="3312941"/>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chemeClr val="tx1"/>
                </a:solidFill>
                <a:latin typeface="Yu Gothic UI Semibold" panose="020B0700000000000000" pitchFamily="50" charset="-128"/>
                <a:ea typeface="Yu Gothic UI Semibold" panose="020B0700000000000000" pitchFamily="50" charset="-128"/>
              </a:rPr>
              <a:t>社会保険</a:t>
            </a:r>
            <a:endParaRPr kumimoji="1" lang="en-US" altLang="ja-JP" sz="2400" b="1">
              <a:solidFill>
                <a:schemeClr val="tx1"/>
              </a:solidFill>
              <a:latin typeface="Yu Gothic UI Semibold" panose="020B0700000000000000" pitchFamily="50" charset="-128"/>
              <a:ea typeface="Yu Gothic UI Semibold" panose="020B0700000000000000" pitchFamily="50" charset="-128"/>
            </a:endParaRPr>
          </a:p>
          <a:p>
            <a:pPr algn="ctr"/>
            <a:r>
              <a:rPr lang="zh-TW" altLang="en-US" sz="2000" b="1">
                <a:solidFill>
                  <a:schemeClr val="tx1"/>
                </a:solidFill>
                <a:latin typeface="Yu Gothic UI Semibold" panose="020B0700000000000000" pitchFamily="50" charset="-128"/>
                <a:ea typeface="Yu Gothic UI Semibold" panose="020B0700000000000000" pitchFamily="50" charset="-128"/>
              </a:rPr>
              <a:t>年金、医療、介護、雇用、労災</a:t>
            </a:r>
          </a:p>
        </p:txBody>
      </p:sp>
      <p:sp>
        <p:nvSpPr>
          <p:cNvPr id="23" name="四角形: 角を丸くする 22">
            <a:extLst>
              <a:ext uri="{FF2B5EF4-FFF2-40B4-BE49-F238E27FC236}">
                <a16:creationId xmlns:a16="http://schemas.microsoft.com/office/drawing/2014/main" id="{486CD675-BCD1-C9B5-150A-801D55915303}"/>
              </a:ext>
            </a:extLst>
          </p:cNvPr>
          <p:cNvSpPr/>
          <p:nvPr/>
        </p:nvSpPr>
        <p:spPr>
          <a:xfrm>
            <a:off x="8051326" y="4895556"/>
            <a:ext cx="2391507" cy="128016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tx1"/>
                </a:solidFill>
                <a:latin typeface="Yu Gothic UI Semibold" panose="020B0700000000000000" pitchFamily="50" charset="-128"/>
                <a:ea typeface="Yu Gothic UI Semibold" panose="020B0700000000000000" pitchFamily="50" charset="-128"/>
              </a:rPr>
              <a:t>社会福祉</a:t>
            </a:r>
            <a:endParaRPr lang="en-US" altLang="ja-JP" sz="2400" b="1">
              <a:solidFill>
                <a:schemeClr val="tx1"/>
              </a:solidFill>
              <a:latin typeface="Yu Gothic UI Semibold" panose="020B0700000000000000" pitchFamily="50" charset="-128"/>
              <a:ea typeface="Yu Gothic UI Semibold" panose="020B0700000000000000" pitchFamily="50" charset="-128"/>
            </a:endParaRPr>
          </a:p>
          <a:p>
            <a:pPr algn="ctr"/>
            <a:r>
              <a:rPr lang="ja-JP" altLang="en-US" sz="2400" b="1">
                <a:solidFill>
                  <a:schemeClr val="tx1"/>
                </a:solidFill>
                <a:latin typeface="Yu Gothic UI Semibold" panose="020B0700000000000000" pitchFamily="50" charset="-128"/>
                <a:ea typeface="Yu Gothic UI Semibold" panose="020B0700000000000000" pitchFamily="50" charset="-128"/>
              </a:rPr>
              <a:t>公的扶助</a:t>
            </a:r>
            <a:endParaRPr lang="en-US" altLang="ja-JP" sz="2400" b="1">
              <a:solidFill>
                <a:schemeClr val="tx1"/>
              </a:solidFill>
              <a:latin typeface="Yu Gothic UI Semibold" panose="020B0700000000000000" pitchFamily="50" charset="-128"/>
              <a:ea typeface="Yu Gothic UI Semibold" panose="020B0700000000000000" pitchFamily="50" charset="-128"/>
            </a:endParaRPr>
          </a:p>
          <a:p>
            <a:pPr algn="ctr"/>
            <a:r>
              <a:rPr lang="ja-JP" altLang="en-US" sz="2400" b="1">
                <a:solidFill>
                  <a:schemeClr val="tx1"/>
                </a:solidFill>
                <a:latin typeface="Yu Gothic UI Semibold" panose="020B0700000000000000" pitchFamily="50" charset="-128"/>
                <a:ea typeface="Yu Gothic UI Semibold" panose="020B0700000000000000" pitchFamily="50" charset="-128"/>
              </a:rPr>
              <a:t>公衆衛生・医療</a:t>
            </a:r>
            <a:endParaRPr lang="en-US" altLang="ja-JP" sz="2400" b="1">
              <a:solidFill>
                <a:schemeClr val="tx1"/>
              </a:solidFill>
              <a:latin typeface="Yu Gothic UI Semibold" panose="020B0700000000000000" pitchFamily="50" charset="-128"/>
              <a:ea typeface="Yu Gothic UI Semibold" panose="020B0700000000000000" pitchFamily="50" charset="-128"/>
            </a:endParaRPr>
          </a:p>
        </p:txBody>
      </p:sp>
      <p:sp>
        <p:nvSpPr>
          <p:cNvPr id="24" name="正方形/長方形 23">
            <a:extLst>
              <a:ext uri="{FF2B5EF4-FFF2-40B4-BE49-F238E27FC236}">
                <a16:creationId xmlns:a16="http://schemas.microsoft.com/office/drawing/2014/main" id="{26C448B8-A9A8-B543-B4A1-9DC9FB97BE73}"/>
              </a:ext>
            </a:extLst>
          </p:cNvPr>
          <p:cNvSpPr/>
          <p:nvPr/>
        </p:nvSpPr>
        <p:spPr>
          <a:xfrm>
            <a:off x="12363450" y="0"/>
            <a:ext cx="9213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F1B40BE2-4565-547E-56C0-2D3DF0D52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417220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17C1E78-15CD-2EFC-7662-0A99D8A0CADD}"/>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ゲーム前の予備知識</a:t>
            </a:r>
            <a:r>
              <a:rPr kumimoji="1" lang="en-US" altLang="ja-JP" sz="3600" b="1">
                <a:solidFill>
                  <a:schemeClr val="bg1"/>
                </a:solidFill>
                <a:latin typeface="BIZ UDPゴシック" panose="020B0400000000000000" pitchFamily="50" charset="-128"/>
                <a:ea typeface="BIZ UDPゴシック" panose="020B0400000000000000" pitchFamily="50" charset="-128"/>
              </a:rPr>
              <a:t>2</a:t>
            </a:r>
            <a:endParaRPr kumimoji="1" lang="ja-JP" altLang="en-US" sz="3600" b="1">
              <a:solidFill>
                <a:schemeClr val="bg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79B714F2-705E-57CF-A3B5-C87DFDFC702F}"/>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C830E1DB-4FE7-CEDE-C3A1-8AF27DAF8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grpSp>
        <p:nvGrpSpPr>
          <p:cNvPr id="7" name="グループ化 6">
            <a:extLst>
              <a:ext uri="{FF2B5EF4-FFF2-40B4-BE49-F238E27FC236}">
                <a16:creationId xmlns:a16="http://schemas.microsoft.com/office/drawing/2014/main" id="{F1C7D08D-DDF1-6559-BB67-A3C325D57E49}"/>
              </a:ext>
            </a:extLst>
          </p:cNvPr>
          <p:cNvGrpSpPr/>
          <p:nvPr/>
        </p:nvGrpSpPr>
        <p:grpSpPr>
          <a:xfrm>
            <a:off x="514350" y="1654592"/>
            <a:ext cx="11163300" cy="4668644"/>
            <a:chOff x="514350" y="1654592"/>
            <a:chExt cx="11163300" cy="4668644"/>
          </a:xfrm>
        </p:grpSpPr>
        <p:grpSp>
          <p:nvGrpSpPr>
            <p:cNvPr id="9" name="グループ化 8">
              <a:extLst>
                <a:ext uri="{FF2B5EF4-FFF2-40B4-BE49-F238E27FC236}">
                  <a16:creationId xmlns:a16="http://schemas.microsoft.com/office/drawing/2014/main" id="{43BB2C74-1ED3-2C46-AA5C-F35D41CFE882}"/>
                </a:ext>
              </a:extLst>
            </p:cNvPr>
            <p:cNvGrpSpPr/>
            <p:nvPr/>
          </p:nvGrpSpPr>
          <p:grpSpPr>
            <a:xfrm>
              <a:off x="514350" y="1986108"/>
              <a:ext cx="11163300" cy="3476989"/>
              <a:chOff x="514349" y="1935308"/>
              <a:chExt cx="11163300" cy="3476989"/>
            </a:xfrm>
          </p:grpSpPr>
          <p:sp>
            <p:nvSpPr>
              <p:cNvPr id="10" name="雲 9">
                <a:extLst>
                  <a:ext uri="{FF2B5EF4-FFF2-40B4-BE49-F238E27FC236}">
                    <a16:creationId xmlns:a16="http://schemas.microsoft.com/office/drawing/2014/main" id="{35336DB1-265D-972B-F49A-F5DEF5B86049}"/>
                  </a:ext>
                </a:extLst>
              </p:cNvPr>
              <p:cNvSpPr/>
              <p:nvPr/>
            </p:nvSpPr>
            <p:spPr>
              <a:xfrm rot="167761">
                <a:off x="514349" y="1935308"/>
                <a:ext cx="11163300" cy="3476989"/>
              </a:xfrm>
              <a:prstGeom prst="cloud">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テキスト ボックス 10">
                <a:extLst>
                  <a:ext uri="{FF2B5EF4-FFF2-40B4-BE49-F238E27FC236}">
                    <a16:creationId xmlns:a16="http://schemas.microsoft.com/office/drawing/2014/main" id="{5835765F-BA44-A3A9-3079-9EAF64FC7564}"/>
                  </a:ext>
                </a:extLst>
              </p:cNvPr>
              <p:cNvSpPr txBox="1"/>
              <p:nvPr/>
            </p:nvSpPr>
            <p:spPr>
              <a:xfrm>
                <a:off x="3715379" y="2962701"/>
                <a:ext cx="4761240" cy="923330"/>
              </a:xfrm>
              <a:prstGeom prst="rect">
                <a:avLst/>
              </a:prstGeom>
              <a:noFill/>
            </p:spPr>
            <p:txBody>
              <a:bodyPr wrap="none" rtlCol="0">
                <a:spAutoFit/>
              </a:bodyPr>
              <a:lstStyle/>
              <a:p>
                <a:pPr algn="ctr"/>
                <a:r>
                  <a:rPr kumimoji="1" lang="ja-JP" altLang="en-US" sz="5400" b="1">
                    <a:latin typeface="Yu Gothic UI Semibold" panose="020B0700000000000000" pitchFamily="50" charset="-128"/>
                    <a:ea typeface="Yu Gothic UI Semibold" panose="020B0700000000000000" pitchFamily="50" charset="-128"/>
                  </a:rPr>
                  <a:t>民間保険とは？</a:t>
                </a:r>
              </a:p>
            </p:txBody>
          </p:sp>
        </p:grpSp>
        <p:sp>
          <p:nvSpPr>
            <p:cNvPr id="2" name="テキスト ボックス 1">
              <a:extLst>
                <a:ext uri="{FF2B5EF4-FFF2-40B4-BE49-F238E27FC236}">
                  <a16:creationId xmlns:a16="http://schemas.microsoft.com/office/drawing/2014/main" id="{789FD581-B65A-5B9A-8903-45F0A232261D}"/>
                </a:ext>
              </a:extLst>
            </p:cNvPr>
            <p:cNvSpPr txBox="1"/>
            <p:nvPr/>
          </p:nvSpPr>
          <p:spPr>
            <a:xfrm rot="1060474">
              <a:off x="9701296" y="1654592"/>
              <a:ext cx="1659429" cy="1862048"/>
            </a:xfrm>
            <a:prstGeom prst="rect">
              <a:avLst/>
            </a:prstGeom>
            <a:noFill/>
          </p:spPr>
          <p:txBody>
            <a:bodyPr wrap="none" rtlCol="0">
              <a:spAutoFit/>
            </a:bodyPr>
            <a:lstStyle/>
            <a:p>
              <a:r>
                <a:rPr kumimoji="1" lang="ja-JP" altLang="en-US" sz="11500"/>
                <a:t>？</a:t>
              </a:r>
            </a:p>
          </p:txBody>
        </p:sp>
        <p:sp>
          <p:nvSpPr>
            <p:cNvPr id="3" name="テキスト ボックス 2">
              <a:extLst>
                <a:ext uri="{FF2B5EF4-FFF2-40B4-BE49-F238E27FC236}">
                  <a16:creationId xmlns:a16="http://schemas.microsoft.com/office/drawing/2014/main" id="{E07FDC0A-6B58-96E2-7A29-FE1299A21345}"/>
                </a:ext>
              </a:extLst>
            </p:cNvPr>
            <p:cNvSpPr txBox="1"/>
            <p:nvPr/>
          </p:nvSpPr>
          <p:spPr>
            <a:xfrm rot="21377344">
              <a:off x="947596" y="3635792"/>
              <a:ext cx="1659429" cy="1862048"/>
            </a:xfrm>
            <a:prstGeom prst="rect">
              <a:avLst/>
            </a:prstGeom>
            <a:noFill/>
          </p:spPr>
          <p:txBody>
            <a:bodyPr wrap="none" rtlCol="0">
              <a:spAutoFit/>
            </a:bodyPr>
            <a:lstStyle/>
            <a:p>
              <a:r>
                <a:rPr kumimoji="1" lang="ja-JP" altLang="en-US" sz="11500"/>
                <a:t>？</a:t>
              </a:r>
            </a:p>
          </p:txBody>
        </p:sp>
        <p:sp>
          <p:nvSpPr>
            <p:cNvPr id="6" name="テキスト ボックス 5">
              <a:extLst>
                <a:ext uri="{FF2B5EF4-FFF2-40B4-BE49-F238E27FC236}">
                  <a16:creationId xmlns:a16="http://schemas.microsoft.com/office/drawing/2014/main" id="{56D36733-BC2A-945C-EA0B-48700DBF204B}"/>
                </a:ext>
              </a:extLst>
            </p:cNvPr>
            <p:cNvSpPr txBox="1"/>
            <p:nvPr/>
          </p:nvSpPr>
          <p:spPr>
            <a:xfrm rot="1060474">
              <a:off x="7873311" y="5122907"/>
              <a:ext cx="1273551" cy="1200329"/>
            </a:xfrm>
            <a:prstGeom prst="rect">
              <a:avLst/>
            </a:prstGeom>
            <a:noFill/>
          </p:spPr>
          <p:txBody>
            <a:bodyPr wrap="square" rtlCol="0">
              <a:spAutoFit/>
            </a:bodyPr>
            <a:lstStyle/>
            <a:p>
              <a:r>
                <a:rPr kumimoji="1" lang="ja-JP" altLang="en-US" sz="7200"/>
                <a:t>？</a:t>
              </a:r>
            </a:p>
          </p:txBody>
        </p:sp>
      </p:grpSp>
    </p:spTree>
    <p:extLst>
      <p:ext uri="{BB962C8B-B14F-4D97-AF65-F5344CB8AC3E}">
        <p14:creationId xmlns:p14="http://schemas.microsoft.com/office/powerpoint/2010/main" val="30063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19E8FBB-EAE5-D2D4-7732-27147D6F9DCA}"/>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社会保険と民間保険</a:t>
            </a:r>
          </a:p>
        </p:txBody>
      </p:sp>
      <p:sp>
        <p:nvSpPr>
          <p:cNvPr id="5" name="正方形/長方形 4">
            <a:extLst>
              <a:ext uri="{FF2B5EF4-FFF2-40B4-BE49-F238E27FC236}">
                <a16:creationId xmlns:a16="http://schemas.microsoft.com/office/drawing/2014/main" id="{C66D9EB7-3DA4-A6BA-D7C9-47F27B6512C5}"/>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7668F6C9-84DF-DE65-D6E7-52DB0BC6C975}"/>
              </a:ext>
            </a:extLst>
          </p:cNvPr>
          <p:cNvGrpSpPr/>
          <p:nvPr/>
        </p:nvGrpSpPr>
        <p:grpSpPr>
          <a:xfrm>
            <a:off x="7719053" y="1188068"/>
            <a:ext cx="3526858" cy="5219972"/>
            <a:chOff x="7719053" y="1188068"/>
            <a:chExt cx="3526858" cy="5219972"/>
          </a:xfrm>
        </p:grpSpPr>
        <p:sp>
          <p:nvSpPr>
            <p:cNvPr id="11" name="四角形: 角を丸くする 6">
              <a:extLst>
                <a:ext uri="{FF2B5EF4-FFF2-40B4-BE49-F238E27FC236}">
                  <a16:creationId xmlns:a16="http://schemas.microsoft.com/office/drawing/2014/main" id="{73F4F5BD-0D9A-EF7D-3AD1-0614F0702A62}"/>
                </a:ext>
              </a:extLst>
            </p:cNvPr>
            <p:cNvSpPr/>
            <p:nvPr/>
          </p:nvSpPr>
          <p:spPr>
            <a:xfrm>
              <a:off x="7719053" y="1800305"/>
              <a:ext cx="3526858" cy="1062412"/>
            </a:xfrm>
            <a:prstGeom prst="roundRect">
              <a:avLst>
                <a:gd name="adj" fmla="val 13740"/>
              </a:avLst>
            </a:prstGeom>
            <a:solidFill>
              <a:schemeClr val="bg1"/>
            </a:solidFill>
            <a:ln w="25400" cap="flat" cmpd="sng" algn="ctr">
              <a:solidFill>
                <a:srgbClr val="F79646">
                  <a:lumMod val="75000"/>
                </a:srgbClr>
              </a:solidFill>
              <a:prstDash val="sysDash"/>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医療保険</a:t>
              </a:r>
              <a:endParaRPr kumimoji="0" lang="en-US" altLang="ja-JP" sz="2400"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傷害保険など</a:t>
              </a:r>
              <a:endParaRPr kumimoji="0" lang="en-US" altLang="ja-JP" sz="2400" b="0"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sp>
          <p:nvSpPr>
            <p:cNvPr id="15" name="四角形: 角を丸くする 6">
              <a:extLst>
                <a:ext uri="{FF2B5EF4-FFF2-40B4-BE49-F238E27FC236}">
                  <a16:creationId xmlns:a16="http://schemas.microsoft.com/office/drawing/2014/main" id="{25FA3C44-056A-C3EF-875C-2191940D966E}"/>
                </a:ext>
              </a:extLst>
            </p:cNvPr>
            <p:cNvSpPr/>
            <p:nvPr/>
          </p:nvSpPr>
          <p:spPr>
            <a:xfrm>
              <a:off x="7719053" y="2966248"/>
              <a:ext cx="3526858" cy="1062412"/>
            </a:xfrm>
            <a:prstGeom prst="roundRect">
              <a:avLst>
                <a:gd name="adj" fmla="val 13740"/>
              </a:avLst>
            </a:prstGeom>
            <a:solidFill>
              <a:schemeClr val="bg1"/>
            </a:solidFill>
            <a:ln w="25400" cap="flat" cmpd="sng" algn="ctr">
              <a:solidFill>
                <a:srgbClr val="9BBB59">
                  <a:lumMod val="75000"/>
                </a:srgbClr>
              </a:solidFill>
              <a:prstDash val="sysDash"/>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個人年金保険</a:t>
              </a:r>
              <a:endParaRPr kumimoji="0" lang="en-US" altLang="ja-JP" sz="2400"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介護保険など</a:t>
              </a:r>
              <a:endParaRPr kumimoji="0" lang="en-US" altLang="ja-JP" sz="2400" b="0"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sp>
          <p:nvSpPr>
            <p:cNvPr id="18" name="四角形: 角を丸くする 6">
              <a:extLst>
                <a:ext uri="{FF2B5EF4-FFF2-40B4-BE49-F238E27FC236}">
                  <a16:creationId xmlns:a16="http://schemas.microsoft.com/office/drawing/2014/main" id="{7FE9D5DB-8BBD-B5B5-CDE0-0C2DC11821E0}"/>
                </a:ext>
              </a:extLst>
            </p:cNvPr>
            <p:cNvSpPr/>
            <p:nvPr/>
          </p:nvSpPr>
          <p:spPr>
            <a:xfrm>
              <a:off x="7719053" y="4165054"/>
              <a:ext cx="3526858" cy="1062412"/>
            </a:xfrm>
            <a:prstGeom prst="roundRect">
              <a:avLst>
                <a:gd name="adj" fmla="val 13740"/>
              </a:avLst>
            </a:prstGeom>
            <a:solidFill>
              <a:schemeClr val="bg1"/>
            </a:solidFill>
            <a:ln w="25400" cap="flat" cmpd="sng" algn="ctr">
              <a:solidFill>
                <a:srgbClr val="4F81BD">
                  <a:lumMod val="75000"/>
                </a:srgbClr>
              </a:solidFill>
              <a:prstDash val="sysDash"/>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死亡保険など</a:t>
              </a:r>
              <a:endParaRPr kumimoji="0" lang="en-US" altLang="ja-JP" sz="2000" b="0"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sp>
          <p:nvSpPr>
            <p:cNvPr id="23" name="正方形/長方形 22">
              <a:extLst>
                <a:ext uri="{FF2B5EF4-FFF2-40B4-BE49-F238E27FC236}">
                  <a16:creationId xmlns:a16="http://schemas.microsoft.com/office/drawing/2014/main" id="{F27F5951-3A8E-B992-58A6-BB2BF11437AA}"/>
                </a:ext>
              </a:extLst>
            </p:cNvPr>
            <p:cNvSpPr/>
            <p:nvPr/>
          </p:nvSpPr>
          <p:spPr>
            <a:xfrm>
              <a:off x="7719053" y="1188068"/>
              <a:ext cx="3506290" cy="523220"/>
            </a:xfrm>
            <a:prstGeom prst="rect">
              <a:avLst/>
            </a:prstGeom>
            <a:solidFill>
              <a:srgbClr val="4F81BD"/>
            </a:solidFill>
            <a:ln w="25400">
              <a:noFill/>
            </a:ln>
          </p:spPr>
          <p:txBody>
            <a:bodyPr wrap="square" lIns="0" rIns="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noProof="0">
                  <a:ln>
                    <a:noFill/>
                  </a:ln>
                  <a:solidFill>
                    <a:prstClr val="white"/>
                  </a:solidFill>
                  <a:effectLst/>
                  <a:uLnTx/>
                  <a:uFillTx/>
                  <a:latin typeface="Yu Gothic UI Semibold" panose="020B0700000000000000" pitchFamily="50" charset="-128"/>
                  <a:ea typeface="Yu Gothic UI Semibold" panose="020B0700000000000000" pitchFamily="50" charset="-128"/>
                </a:rPr>
                <a:t>民間保険</a:t>
              </a:r>
            </a:p>
          </p:txBody>
        </p:sp>
        <p:sp>
          <p:nvSpPr>
            <p:cNvPr id="27" name="四角形: 角を丸くする 6">
              <a:extLst>
                <a:ext uri="{FF2B5EF4-FFF2-40B4-BE49-F238E27FC236}">
                  <a16:creationId xmlns:a16="http://schemas.microsoft.com/office/drawing/2014/main" id="{E325FC83-7B5B-434A-4D31-F4F56310C196}"/>
                </a:ext>
              </a:extLst>
            </p:cNvPr>
            <p:cNvSpPr/>
            <p:nvPr/>
          </p:nvSpPr>
          <p:spPr>
            <a:xfrm>
              <a:off x="7719053" y="5345628"/>
              <a:ext cx="3526858" cy="1062412"/>
            </a:xfrm>
            <a:prstGeom prst="roundRect">
              <a:avLst>
                <a:gd name="adj" fmla="val 13740"/>
              </a:avLst>
            </a:prstGeom>
            <a:solidFill>
              <a:schemeClr val="bg1"/>
            </a:solidFill>
            <a:ln w="25400" cap="flat" cmpd="sng" algn="ctr">
              <a:solidFill>
                <a:srgbClr val="F79646">
                  <a:lumMod val="75000"/>
                </a:srgbClr>
              </a:solidFill>
              <a:prstDash val="sysDash"/>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自動車保険、火災保険・地震保険、</a:t>
              </a:r>
              <a:r>
                <a:rPr kumimoji="0" lang="zh-TW" altLang="en-US"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自転車賠償責任保険</a:t>
              </a:r>
              <a:r>
                <a:rPr kumimoji="0" lang="ja-JP" altLang="en-US"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、ペット</a:t>
              </a:r>
              <a:r>
                <a:rPr kumimoji="0" lang="zh-TW" altLang="en-US"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保険</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zh-TW" altLang="en-US"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海外旅行保険</a:t>
              </a:r>
              <a:r>
                <a:rPr kumimoji="0" lang="ja-JP" altLang="en-US"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など</a:t>
              </a:r>
              <a:endParaRPr kumimoji="0" lang="zh-TW" altLang="en-US" b="1" i="0" u="sng"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grpSp>
      <p:grpSp>
        <p:nvGrpSpPr>
          <p:cNvPr id="6" name="グループ化 5">
            <a:extLst>
              <a:ext uri="{FF2B5EF4-FFF2-40B4-BE49-F238E27FC236}">
                <a16:creationId xmlns:a16="http://schemas.microsoft.com/office/drawing/2014/main" id="{4B5B0D2B-8CE0-F855-2335-72542492DCC0}"/>
              </a:ext>
            </a:extLst>
          </p:cNvPr>
          <p:cNvGrpSpPr/>
          <p:nvPr/>
        </p:nvGrpSpPr>
        <p:grpSpPr>
          <a:xfrm>
            <a:off x="552659" y="1176215"/>
            <a:ext cx="7166394" cy="5231825"/>
            <a:chOff x="552659" y="1176215"/>
            <a:chExt cx="7166394" cy="5231825"/>
          </a:xfrm>
        </p:grpSpPr>
        <p:cxnSp>
          <p:nvCxnSpPr>
            <p:cNvPr id="37" name="直線コネクタ 36">
              <a:extLst>
                <a:ext uri="{FF2B5EF4-FFF2-40B4-BE49-F238E27FC236}">
                  <a16:creationId xmlns:a16="http://schemas.microsoft.com/office/drawing/2014/main" id="{D1957D0C-8E16-B052-757F-53915857957A}"/>
                </a:ext>
              </a:extLst>
            </p:cNvPr>
            <p:cNvCxnSpPr>
              <a:cxnSpLocks/>
              <a:stCxn id="8" idx="1"/>
              <a:endCxn id="11" idx="1"/>
            </p:cNvCxnSpPr>
            <p:nvPr/>
          </p:nvCxnSpPr>
          <p:spPr>
            <a:xfrm>
              <a:off x="552659" y="2331511"/>
              <a:ext cx="71663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75B4E63E-CA8C-3032-60BB-2E14EFB5ECBA}"/>
                </a:ext>
              </a:extLst>
            </p:cNvPr>
            <p:cNvCxnSpPr>
              <a:cxnSpLocks/>
              <a:stCxn id="12" idx="1"/>
              <a:endCxn id="15" idx="1"/>
            </p:cNvCxnSpPr>
            <p:nvPr/>
          </p:nvCxnSpPr>
          <p:spPr>
            <a:xfrm>
              <a:off x="552659" y="3497454"/>
              <a:ext cx="71663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DAF2219-0643-4FFE-456F-D50DCB8C7626}"/>
                </a:ext>
              </a:extLst>
            </p:cNvPr>
            <p:cNvCxnSpPr>
              <a:cxnSpLocks/>
              <a:stCxn id="35" idx="1"/>
              <a:endCxn id="18" idx="1"/>
            </p:cNvCxnSpPr>
            <p:nvPr/>
          </p:nvCxnSpPr>
          <p:spPr>
            <a:xfrm>
              <a:off x="552659" y="4696260"/>
              <a:ext cx="71663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D110CC1-1D90-BC12-4E2B-EE58AF9055AF}"/>
                </a:ext>
              </a:extLst>
            </p:cNvPr>
            <p:cNvCxnSpPr>
              <a:cxnSpLocks/>
              <a:stCxn id="24" idx="1"/>
              <a:endCxn id="27" idx="1"/>
            </p:cNvCxnSpPr>
            <p:nvPr/>
          </p:nvCxnSpPr>
          <p:spPr>
            <a:xfrm>
              <a:off x="552659" y="5876834"/>
              <a:ext cx="716639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DA523D24-FCCC-7343-A297-F722401F7B6C}"/>
                </a:ext>
              </a:extLst>
            </p:cNvPr>
            <p:cNvSpPr/>
            <p:nvPr/>
          </p:nvSpPr>
          <p:spPr>
            <a:xfrm>
              <a:off x="582961" y="1188900"/>
              <a:ext cx="3437619" cy="523220"/>
            </a:xfrm>
            <a:prstGeom prst="rect">
              <a:avLst/>
            </a:prstGeom>
            <a:solidFill>
              <a:srgbClr val="4F81BD"/>
            </a:solidFill>
            <a:ln w="25400">
              <a:noFill/>
            </a:ln>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a:ln>
                    <a:noFill/>
                  </a:ln>
                  <a:solidFill>
                    <a:schemeClr val="bg1"/>
                  </a:solidFill>
                  <a:effectLst/>
                  <a:uLnTx/>
                  <a:uFillTx/>
                  <a:latin typeface="Yu Gothic UI Semibold" panose="020B0700000000000000" pitchFamily="50" charset="-128"/>
                  <a:ea typeface="Yu Gothic UI Semibold" panose="020B0700000000000000" pitchFamily="50" charset="-128"/>
                </a:rPr>
                <a:t>想定される</a:t>
              </a:r>
              <a:r>
                <a:rPr kumimoji="0" lang="ja-JP" altLang="en-US" sz="2800" b="1" i="0" u="none" strike="noStrike" kern="0" cap="none" spc="0" normalizeH="0" baseline="0" noProof="0">
                  <a:ln>
                    <a:noFill/>
                  </a:ln>
                  <a:solidFill>
                    <a:prstClr val="white"/>
                  </a:solidFill>
                  <a:effectLst/>
                  <a:uLnTx/>
                  <a:uFillTx/>
                  <a:latin typeface="Yu Gothic UI Semibold" panose="020B0700000000000000" pitchFamily="50" charset="-128"/>
                  <a:ea typeface="Yu Gothic UI Semibold" panose="020B0700000000000000" pitchFamily="50" charset="-128"/>
                </a:rPr>
                <a:t>リスク</a:t>
              </a:r>
            </a:p>
          </p:txBody>
        </p:sp>
        <p:sp>
          <p:nvSpPr>
            <p:cNvPr id="8" name="四角形: 角を丸くする 6">
              <a:extLst>
                <a:ext uri="{FF2B5EF4-FFF2-40B4-BE49-F238E27FC236}">
                  <a16:creationId xmlns:a16="http://schemas.microsoft.com/office/drawing/2014/main" id="{707E8886-815D-CBA2-88EC-45C71F6214D6}"/>
                </a:ext>
              </a:extLst>
            </p:cNvPr>
            <p:cNvSpPr/>
            <p:nvPr/>
          </p:nvSpPr>
          <p:spPr>
            <a:xfrm>
              <a:off x="552659" y="1800305"/>
              <a:ext cx="3467921" cy="1062412"/>
            </a:xfrm>
            <a:prstGeom prst="roundRect">
              <a:avLst>
                <a:gd name="adj" fmla="val 17742"/>
              </a:avLst>
            </a:prstGeom>
            <a:solidFill>
              <a:schemeClr val="bg1"/>
            </a:solidFill>
            <a:ln w="25400" cap="flat" cmpd="sng" algn="ctr">
              <a:solidFill>
                <a:srgbClr val="F79646">
                  <a:lumMod val="75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病気・ケガ</a:t>
              </a:r>
              <a:endParaRPr kumimoji="0" lang="en-US" altLang="ja-JP"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sp>
          <p:nvSpPr>
            <p:cNvPr id="12" name="四角形: 角を丸くする 6">
              <a:extLst>
                <a:ext uri="{FF2B5EF4-FFF2-40B4-BE49-F238E27FC236}">
                  <a16:creationId xmlns:a16="http://schemas.microsoft.com/office/drawing/2014/main" id="{64E15E8F-8E68-861D-F593-10382B47BE8F}"/>
                </a:ext>
              </a:extLst>
            </p:cNvPr>
            <p:cNvSpPr/>
            <p:nvPr/>
          </p:nvSpPr>
          <p:spPr>
            <a:xfrm>
              <a:off x="552659" y="2966248"/>
              <a:ext cx="3467921" cy="1062412"/>
            </a:xfrm>
            <a:prstGeom prst="roundRect">
              <a:avLst>
                <a:gd name="adj" fmla="val 17742"/>
              </a:avLst>
            </a:prstGeom>
            <a:solidFill>
              <a:schemeClr val="bg1"/>
            </a:solidFill>
            <a:ln w="25400" cap="flat" cmpd="sng" algn="ctr">
              <a:solidFill>
                <a:srgbClr val="9BBB59">
                  <a:lumMod val="75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kern="0" dirty="0">
                  <a:solidFill>
                    <a:prstClr val="black"/>
                  </a:solidFill>
                  <a:latin typeface="Yu Gothic UI Semibold" panose="020B0700000000000000" pitchFamily="50" charset="-128"/>
                  <a:ea typeface="Yu Gothic UI Semibold" panose="020B0700000000000000" pitchFamily="50" charset="-128"/>
                </a:rPr>
                <a:t>老後・</a:t>
              </a:r>
              <a:r>
                <a:rPr kumimoji="0" lang="ja-JP" altLang="en-US" sz="2800" b="1" i="0" u="none" strike="noStrike" kern="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rPr>
                <a:t>介護</a:t>
              </a:r>
              <a:endParaRPr kumimoji="0" lang="en-US" altLang="ja-JP" sz="2800" b="1" i="0" u="none" strike="noStrike" kern="0" cap="none" spc="0" normalizeH="0" baseline="0" noProof="0" dirty="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sp>
          <p:nvSpPr>
            <p:cNvPr id="24" name="四角形: 角を丸くする 6">
              <a:extLst>
                <a:ext uri="{FF2B5EF4-FFF2-40B4-BE49-F238E27FC236}">
                  <a16:creationId xmlns:a16="http://schemas.microsoft.com/office/drawing/2014/main" id="{7E2C826E-EE94-6641-97DA-F2C7067E632A}"/>
                </a:ext>
              </a:extLst>
            </p:cNvPr>
            <p:cNvSpPr/>
            <p:nvPr/>
          </p:nvSpPr>
          <p:spPr>
            <a:xfrm>
              <a:off x="552659" y="5345628"/>
              <a:ext cx="3467921" cy="1062412"/>
            </a:xfrm>
            <a:prstGeom prst="roundRect">
              <a:avLst>
                <a:gd name="adj" fmla="val 17742"/>
              </a:avLst>
            </a:prstGeom>
            <a:solidFill>
              <a:schemeClr val="bg1"/>
            </a:solidFill>
            <a:ln w="25400" cap="flat" cmpd="sng" algn="ctr">
              <a:solidFill>
                <a:srgbClr val="F79646">
                  <a:lumMod val="75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交通事故や火事、</a:t>
              </a:r>
              <a:endParaRPr kumimoji="0" lang="en-US" altLang="ja-JP"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自然災害など</a:t>
              </a:r>
              <a:endParaRPr kumimoji="0" lang="en-US" altLang="ja-JP"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grpSp>
          <p:nvGrpSpPr>
            <p:cNvPr id="2" name="グループ化 1">
              <a:extLst>
                <a:ext uri="{FF2B5EF4-FFF2-40B4-BE49-F238E27FC236}">
                  <a16:creationId xmlns:a16="http://schemas.microsoft.com/office/drawing/2014/main" id="{02028E17-8189-0556-A0BA-96D84A039101}"/>
                </a:ext>
              </a:extLst>
            </p:cNvPr>
            <p:cNvGrpSpPr/>
            <p:nvPr/>
          </p:nvGrpSpPr>
          <p:grpSpPr>
            <a:xfrm>
              <a:off x="4361850" y="1176215"/>
              <a:ext cx="3001118" cy="5231825"/>
              <a:chOff x="4361850" y="1176215"/>
              <a:chExt cx="3001118" cy="5231825"/>
            </a:xfrm>
          </p:grpSpPr>
          <p:sp>
            <p:nvSpPr>
              <p:cNvPr id="10" name="四角形: 角を丸くする 6">
                <a:extLst>
                  <a:ext uri="{FF2B5EF4-FFF2-40B4-BE49-F238E27FC236}">
                    <a16:creationId xmlns:a16="http://schemas.microsoft.com/office/drawing/2014/main" id="{F98E1667-FA91-B253-6315-9BA915D45938}"/>
                  </a:ext>
                </a:extLst>
              </p:cNvPr>
              <p:cNvSpPr/>
              <p:nvPr/>
            </p:nvSpPr>
            <p:spPr>
              <a:xfrm>
                <a:off x="4361850" y="1800305"/>
                <a:ext cx="3001118" cy="1062412"/>
              </a:xfrm>
              <a:prstGeom prst="roundRect">
                <a:avLst>
                  <a:gd name="adj" fmla="val 13740"/>
                </a:avLst>
              </a:prstGeom>
              <a:solidFill>
                <a:schemeClr val="bg1"/>
              </a:solidFill>
              <a:ln w="25400" cap="flat" cmpd="sng" algn="ctr">
                <a:solidFill>
                  <a:srgbClr val="F79646">
                    <a:lumMod val="75000"/>
                  </a:srgbClr>
                </a:solidFill>
                <a:prstDash val="solid"/>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公的医療保険</a:t>
                </a:r>
                <a:endParaRPr kumimoji="0" lang="en-US" altLang="ja-JP"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sp>
            <p:nvSpPr>
              <p:cNvPr id="14" name="四角形: 角を丸くする 6">
                <a:extLst>
                  <a:ext uri="{FF2B5EF4-FFF2-40B4-BE49-F238E27FC236}">
                    <a16:creationId xmlns:a16="http://schemas.microsoft.com/office/drawing/2014/main" id="{716A63A0-8B32-24A2-92E9-FEDD98A47728}"/>
                  </a:ext>
                </a:extLst>
              </p:cNvPr>
              <p:cNvSpPr/>
              <p:nvPr/>
            </p:nvSpPr>
            <p:spPr>
              <a:xfrm>
                <a:off x="4361850" y="2966248"/>
                <a:ext cx="3001118" cy="1062412"/>
              </a:xfrm>
              <a:prstGeom prst="roundRect">
                <a:avLst>
                  <a:gd name="adj" fmla="val 13740"/>
                </a:avLst>
              </a:prstGeom>
              <a:solidFill>
                <a:schemeClr val="bg1"/>
              </a:solidFill>
              <a:ln w="25400" cap="flat" cmpd="sng" algn="ctr">
                <a:solidFill>
                  <a:srgbClr val="9BBB59">
                    <a:lumMod val="75000"/>
                  </a:srgbClr>
                </a:solidFill>
                <a:prstDash val="solid"/>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公的年金</a:t>
                </a:r>
                <a:endParaRPr kumimoji="0" lang="en-US" altLang="ja-JP" sz="24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（老齢年金）</a:t>
                </a:r>
                <a:endParaRPr kumimoji="0" lang="en-US" altLang="ja-JP" sz="24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4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公的介護保険</a:t>
                </a:r>
                <a:endParaRPr kumimoji="0" lang="en-US" altLang="ja-JP" sz="20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sp>
            <p:nvSpPr>
              <p:cNvPr id="17" name="四角形: 角を丸くする 6">
                <a:extLst>
                  <a:ext uri="{FF2B5EF4-FFF2-40B4-BE49-F238E27FC236}">
                    <a16:creationId xmlns:a16="http://schemas.microsoft.com/office/drawing/2014/main" id="{39E95B46-947D-C581-6090-294963949E48}"/>
                  </a:ext>
                </a:extLst>
              </p:cNvPr>
              <p:cNvSpPr/>
              <p:nvPr/>
            </p:nvSpPr>
            <p:spPr>
              <a:xfrm>
                <a:off x="4361850" y="4165054"/>
                <a:ext cx="3001118" cy="1062412"/>
              </a:xfrm>
              <a:prstGeom prst="roundRect">
                <a:avLst>
                  <a:gd name="adj" fmla="val 13740"/>
                </a:avLst>
              </a:prstGeom>
              <a:solidFill>
                <a:schemeClr val="bg1"/>
              </a:solidFill>
              <a:ln w="25400" cap="flat" cmpd="sng" algn="ctr">
                <a:solidFill>
                  <a:srgbClr val="4F81BD">
                    <a:lumMod val="75000"/>
                  </a:srgbClr>
                </a:solidFill>
                <a:prstDash val="solid"/>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公的年金</a:t>
                </a:r>
                <a:endParaRPr kumimoji="0" lang="en-US" altLang="ja-JP"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（遺族年金）</a:t>
                </a:r>
                <a:endParaRPr kumimoji="0" lang="en-US" altLang="ja-JP"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sp>
            <p:nvSpPr>
              <p:cNvPr id="22" name="正方形/長方形 21">
                <a:extLst>
                  <a:ext uri="{FF2B5EF4-FFF2-40B4-BE49-F238E27FC236}">
                    <a16:creationId xmlns:a16="http://schemas.microsoft.com/office/drawing/2014/main" id="{B2D79557-7ED1-5269-2D44-4913A4033554}"/>
                  </a:ext>
                </a:extLst>
              </p:cNvPr>
              <p:cNvSpPr/>
              <p:nvPr/>
            </p:nvSpPr>
            <p:spPr>
              <a:xfrm>
                <a:off x="4361850" y="1176215"/>
                <a:ext cx="2963925" cy="523220"/>
              </a:xfrm>
              <a:prstGeom prst="rect">
                <a:avLst/>
              </a:prstGeom>
              <a:solidFill>
                <a:srgbClr val="4F81BD"/>
              </a:solidFill>
              <a:ln w="25400">
                <a:noFill/>
              </a:ln>
            </p:spPr>
            <p:txBody>
              <a:bodyPr wrap="square" lIns="0" rIns="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a:ln>
                      <a:noFill/>
                    </a:ln>
                    <a:solidFill>
                      <a:prstClr val="white"/>
                    </a:solidFill>
                    <a:effectLst/>
                    <a:uLnTx/>
                    <a:uFillTx/>
                    <a:latin typeface="Yu Gothic UI Semibold" panose="020B0700000000000000" pitchFamily="50" charset="-128"/>
                    <a:ea typeface="Yu Gothic UI Semibold" panose="020B0700000000000000" pitchFamily="50" charset="-128"/>
                  </a:rPr>
                  <a:t>社会保険</a:t>
                </a:r>
              </a:p>
            </p:txBody>
          </p:sp>
          <p:sp>
            <p:nvSpPr>
              <p:cNvPr id="26" name="四角形: 角を丸くする 6">
                <a:extLst>
                  <a:ext uri="{FF2B5EF4-FFF2-40B4-BE49-F238E27FC236}">
                    <a16:creationId xmlns:a16="http://schemas.microsoft.com/office/drawing/2014/main" id="{4BC9916F-3201-5260-34AA-85424EABDA71}"/>
                  </a:ext>
                </a:extLst>
              </p:cNvPr>
              <p:cNvSpPr/>
              <p:nvPr/>
            </p:nvSpPr>
            <p:spPr>
              <a:xfrm>
                <a:off x="4361850" y="5345628"/>
                <a:ext cx="3001118" cy="1062412"/>
              </a:xfrm>
              <a:prstGeom prst="roundRect">
                <a:avLst>
                  <a:gd name="adj" fmla="val 13740"/>
                </a:avLst>
              </a:prstGeom>
              <a:solidFill>
                <a:schemeClr val="bg1"/>
              </a:solidFill>
              <a:ln w="25400" cap="flat" cmpd="sng" algn="ctr">
                <a:solidFill>
                  <a:srgbClr val="F79646">
                    <a:lumMod val="75000"/>
                  </a:srgbClr>
                </a:solidFill>
                <a:prstDash val="solid"/>
              </a:ln>
              <a:effectLst/>
            </p:spPr>
            <p:txBody>
              <a:bodyPr lIns="0" rIns="0"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20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a:t>
                </a:r>
                <a:endParaRPr kumimoji="0" lang="en-US" altLang="ja-JP" sz="2000" b="0"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grpSp>
        <p:sp>
          <p:nvSpPr>
            <p:cNvPr id="35" name="四角形: 角を丸くする 6">
              <a:extLst>
                <a:ext uri="{FF2B5EF4-FFF2-40B4-BE49-F238E27FC236}">
                  <a16:creationId xmlns:a16="http://schemas.microsoft.com/office/drawing/2014/main" id="{81E91E84-DE27-BEA4-BA6D-8E954D5393A3}"/>
                </a:ext>
              </a:extLst>
            </p:cNvPr>
            <p:cNvSpPr/>
            <p:nvPr/>
          </p:nvSpPr>
          <p:spPr>
            <a:xfrm>
              <a:off x="552659" y="4165054"/>
              <a:ext cx="3467921" cy="1062412"/>
            </a:xfrm>
            <a:prstGeom prst="roundRect">
              <a:avLst>
                <a:gd name="adj" fmla="val 17742"/>
              </a:avLst>
            </a:prstGeom>
            <a:solidFill>
              <a:schemeClr val="bg1"/>
            </a:solidFill>
            <a:ln w="25400" cap="flat" cmpd="sng" algn="ctr">
              <a:solidFill>
                <a:srgbClr val="4F81BD">
                  <a:lumMod val="75000"/>
                </a:srgbClr>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ja-JP" altLang="en-US"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rPr>
                <a:t>家計を支えていた方の死亡</a:t>
              </a:r>
              <a:endParaRPr kumimoji="0" lang="en-US" altLang="ja-JP" sz="2800" b="1" i="0" u="none" strike="noStrike" kern="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endParaRPr>
            </a:p>
          </p:txBody>
        </p:sp>
      </p:grpSp>
      <p:pic>
        <p:nvPicPr>
          <p:cNvPr id="9" name="図 8">
            <a:extLst>
              <a:ext uri="{FF2B5EF4-FFF2-40B4-BE49-F238E27FC236}">
                <a16:creationId xmlns:a16="http://schemas.microsoft.com/office/drawing/2014/main" id="{1ED870DC-9715-7A76-6E62-D2DCD5663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70825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17C1E78-15CD-2EFC-7662-0A99D8A0CADD}"/>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民間保険の種類</a:t>
            </a:r>
          </a:p>
        </p:txBody>
      </p:sp>
      <p:sp>
        <p:nvSpPr>
          <p:cNvPr id="5" name="正方形/長方形 4">
            <a:extLst>
              <a:ext uri="{FF2B5EF4-FFF2-40B4-BE49-F238E27FC236}">
                <a16:creationId xmlns:a16="http://schemas.microsoft.com/office/drawing/2014/main" id="{79B714F2-705E-57CF-A3B5-C87DFDFC702F}"/>
              </a:ext>
            </a:extLst>
          </p:cNvPr>
          <p:cNvSpPr/>
          <p:nvPr/>
        </p:nvSpPr>
        <p:spPr>
          <a:xfrm>
            <a:off x="0" y="6694237"/>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4294D3F6-FE0C-52A9-F16D-2E6A2BEAF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grpSp>
        <p:nvGrpSpPr>
          <p:cNvPr id="32" name="グループ化 31">
            <a:extLst>
              <a:ext uri="{FF2B5EF4-FFF2-40B4-BE49-F238E27FC236}">
                <a16:creationId xmlns:a16="http://schemas.microsoft.com/office/drawing/2014/main" id="{B7E0B8CE-AFEB-473D-EC8E-B4B7F0D5D9B6}"/>
              </a:ext>
            </a:extLst>
          </p:cNvPr>
          <p:cNvGrpSpPr/>
          <p:nvPr/>
        </p:nvGrpSpPr>
        <p:grpSpPr>
          <a:xfrm>
            <a:off x="158372" y="1777238"/>
            <a:ext cx="6191250" cy="4487594"/>
            <a:chOff x="158372" y="1777238"/>
            <a:chExt cx="6191250" cy="4487594"/>
          </a:xfrm>
        </p:grpSpPr>
        <p:grpSp>
          <p:nvGrpSpPr>
            <p:cNvPr id="16" name="グループ化 15">
              <a:extLst>
                <a:ext uri="{FF2B5EF4-FFF2-40B4-BE49-F238E27FC236}">
                  <a16:creationId xmlns:a16="http://schemas.microsoft.com/office/drawing/2014/main" id="{19DAE7E2-7A83-C007-F587-17959CEB9773}"/>
                </a:ext>
              </a:extLst>
            </p:cNvPr>
            <p:cNvGrpSpPr/>
            <p:nvPr/>
          </p:nvGrpSpPr>
          <p:grpSpPr>
            <a:xfrm>
              <a:off x="771050" y="1777238"/>
              <a:ext cx="4965896" cy="4487594"/>
              <a:chOff x="921300" y="1744394"/>
              <a:chExt cx="4965896" cy="4487594"/>
            </a:xfrm>
          </p:grpSpPr>
          <p:sp>
            <p:nvSpPr>
              <p:cNvPr id="2" name="四角形: 角を丸くする 1">
                <a:extLst>
                  <a:ext uri="{FF2B5EF4-FFF2-40B4-BE49-F238E27FC236}">
                    <a16:creationId xmlns:a16="http://schemas.microsoft.com/office/drawing/2014/main" id="{4FAA6DBF-8EC9-046F-654F-D0C53846CE5C}"/>
                  </a:ext>
                </a:extLst>
              </p:cNvPr>
              <p:cNvSpPr/>
              <p:nvPr/>
            </p:nvSpPr>
            <p:spPr>
              <a:xfrm>
                <a:off x="921300" y="1744394"/>
                <a:ext cx="4965896" cy="4487594"/>
              </a:xfrm>
              <a:prstGeom prst="roundRect">
                <a:avLst>
                  <a:gd name="adj" fmla="val 5064"/>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8DE72084-75CF-1664-0C40-FE6D342D8890}"/>
                  </a:ext>
                </a:extLst>
              </p:cNvPr>
              <p:cNvCxnSpPr/>
              <p:nvPr/>
            </p:nvCxnSpPr>
            <p:spPr>
              <a:xfrm flipH="1">
                <a:off x="921300" y="2271747"/>
                <a:ext cx="49658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テキスト ボックス 5">
              <a:extLst>
                <a:ext uri="{FF2B5EF4-FFF2-40B4-BE49-F238E27FC236}">
                  <a16:creationId xmlns:a16="http://schemas.microsoft.com/office/drawing/2014/main" id="{B3B2FBF7-0D49-FD22-AAF4-ECDC69243E8B}"/>
                </a:ext>
              </a:extLst>
            </p:cNvPr>
            <p:cNvSpPr txBox="1"/>
            <p:nvPr/>
          </p:nvSpPr>
          <p:spPr>
            <a:xfrm>
              <a:off x="1066471" y="2524436"/>
              <a:ext cx="4375053" cy="1569660"/>
            </a:xfrm>
            <a:prstGeom prst="rect">
              <a:avLst/>
            </a:prstGeom>
            <a:noFill/>
          </p:spPr>
          <p:txBody>
            <a:bodyPr wrap="square">
              <a:spAutoFit/>
            </a:bodyPr>
            <a:lstStyle/>
            <a:p>
              <a:pPr>
                <a:spcBef>
                  <a:spcPts val="100"/>
                </a:spcBef>
              </a:pPr>
              <a:r>
                <a:rPr lang="ja-JP" altLang="en-US" sz="2400" b="1">
                  <a:latin typeface="Yu Gothic UI Semibold" panose="020B0700000000000000" pitchFamily="50" charset="-128"/>
                  <a:ea typeface="Yu Gothic UI Semibold" panose="020B0700000000000000" pitchFamily="50" charset="-128"/>
                </a:rPr>
                <a:t>人の病気や死亡などのリスクに備えるための民間保険で、あらかじめ決められた金額の保険金が受け取れます。</a:t>
              </a:r>
              <a:endParaRPr lang="ja-JP" altLang="en-US" sz="2400">
                <a:latin typeface="Yu Gothic UI Semibold" panose="020B0700000000000000" pitchFamily="50" charset="-128"/>
                <a:ea typeface="Yu Gothic UI Semibold" panose="020B0700000000000000" pitchFamily="50" charset="-128"/>
              </a:endParaRPr>
            </a:p>
          </p:txBody>
        </p:sp>
        <p:sp>
          <p:nvSpPr>
            <p:cNvPr id="20" name="テキスト ボックス 19">
              <a:extLst>
                <a:ext uri="{FF2B5EF4-FFF2-40B4-BE49-F238E27FC236}">
                  <a16:creationId xmlns:a16="http://schemas.microsoft.com/office/drawing/2014/main" id="{21256F55-2124-21FF-B1AA-89C952E747D3}"/>
                </a:ext>
              </a:extLst>
            </p:cNvPr>
            <p:cNvSpPr txBox="1"/>
            <p:nvPr/>
          </p:nvSpPr>
          <p:spPr>
            <a:xfrm>
              <a:off x="158372" y="1798762"/>
              <a:ext cx="6191250" cy="523220"/>
            </a:xfrm>
            <a:prstGeom prst="rect">
              <a:avLst/>
            </a:prstGeom>
            <a:noFill/>
          </p:spPr>
          <p:txBody>
            <a:bodyPr wrap="square">
              <a:spAutoFit/>
            </a:bodyPr>
            <a:lstStyle/>
            <a:p>
              <a:pPr algn="ctr"/>
              <a:r>
                <a:rPr kumimoji="1" lang="ja-JP" altLang="en-US" sz="2800">
                  <a:latin typeface="Yu Gothic UI Semibold" panose="020B0700000000000000" pitchFamily="50" charset="-128"/>
                  <a:ea typeface="Yu Gothic UI Semibold" panose="020B0700000000000000" pitchFamily="50" charset="-128"/>
                </a:rPr>
                <a:t>生命保険</a:t>
              </a:r>
            </a:p>
          </p:txBody>
        </p:sp>
        <p:pic>
          <p:nvPicPr>
            <p:cNvPr id="18" name="図 17">
              <a:extLst>
                <a:ext uri="{FF2B5EF4-FFF2-40B4-BE49-F238E27FC236}">
                  <a16:creationId xmlns:a16="http://schemas.microsoft.com/office/drawing/2014/main" id="{0C50D3AC-A776-B6D3-6943-6774E2843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1056" y="3710163"/>
              <a:ext cx="2677085" cy="2116896"/>
            </a:xfrm>
            <a:prstGeom prst="rect">
              <a:avLst/>
            </a:prstGeom>
          </p:spPr>
        </p:pic>
        <p:pic>
          <p:nvPicPr>
            <p:cNvPr id="27" name="図 26">
              <a:extLst>
                <a:ext uri="{FF2B5EF4-FFF2-40B4-BE49-F238E27FC236}">
                  <a16:creationId xmlns:a16="http://schemas.microsoft.com/office/drawing/2014/main" id="{5B101937-8B6F-94E7-F147-95FFD57EDD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1176" y="4338350"/>
              <a:ext cx="1501075" cy="1848219"/>
            </a:xfrm>
            <a:prstGeom prst="rect">
              <a:avLst/>
            </a:prstGeom>
          </p:spPr>
        </p:pic>
      </p:grpSp>
      <p:grpSp>
        <p:nvGrpSpPr>
          <p:cNvPr id="33" name="グループ化 32">
            <a:extLst>
              <a:ext uri="{FF2B5EF4-FFF2-40B4-BE49-F238E27FC236}">
                <a16:creationId xmlns:a16="http://schemas.microsoft.com/office/drawing/2014/main" id="{60D774B1-69D4-942E-61E0-75C044015587}"/>
              </a:ext>
            </a:extLst>
          </p:cNvPr>
          <p:cNvGrpSpPr/>
          <p:nvPr/>
        </p:nvGrpSpPr>
        <p:grpSpPr>
          <a:xfrm>
            <a:off x="5873685" y="1768703"/>
            <a:ext cx="6191250" cy="4487594"/>
            <a:chOff x="5873685" y="1768703"/>
            <a:chExt cx="6191250" cy="4487594"/>
          </a:xfrm>
        </p:grpSpPr>
        <p:grpSp>
          <p:nvGrpSpPr>
            <p:cNvPr id="22" name="グループ化 21">
              <a:extLst>
                <a:ext uri="{FF2B5EF4-FFF2-40B4-BE49-F238E27FC236}">
                  <a16:creationId xmlns:a16="http://schemas.microsoft.com/office/drawing/2014/main" id="{2EA2DB25-15A9-022D-EFED-066FD660ED8D}"/>
                </a:ext>
              </a:extLst>
            </p:cNvPr>
            <p:cNvGrpSpPr/>
            <p:nvPr/>
          </p:nvGrpSpPr>
          <p:grpSpPr>
            <a:xfrm>
              <a:off x="6486362" y="1768703"/>
              <a:ext cx="4965896" cy="4487594"/>
              <a:chOff x="921300" y="1744394"/>
              <a:chExt cx="4965896" cy="4487594"/>
            </a:xfrm>
          </p:grpSpPr>
          <p:sp>
            <p:nvSpPr>
              <p:cNvPr id="23" name="四角形: 角を丸くする 22">
                <a:extLst>
                  <a:ext uri="{FF2B5EF4-FFF2-40B4-BE49-F238E27FC236}">
                    <a16:creationId xmlns:a16="http://schemas.microsoft.com/office/drawing/2014/main" id="{A6B40D92-132A-CD5F-8B95-3EE46473E9F4}"/>
                  </a:ext>
                </a:extLst>
              </p:cNvPr>
              <p:cNvSpPr/>
              <p:nvPr/>
            </p:nvSpPr>
            <p:spPr>
              <a:xfrm>
                <a:off x="921300" y="1744394"/>
                <a:ext cx="4965896" cy="4487594"/>
              </a:xfrm>
              <a:prstGeom prst="roundRect">
                <a:avLst>
                  <a:gd name="adj" fmla="val 5064"/>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F01E181C-2FFB-D77F-2BA8-F1896E24BB50}"/>
                  </a:ext>
                </a:extLst>
              </p:cNvPr>
              <p:cNvCxnSpPr/>
              <p:nvPr/>
            </p:nvCxnSpPr>
            <p:spPr>
              <a:xfrm flipH="1">
                <a:off x="921300" y="2271747"/>
                <a:ext cx="49658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テキスト ボックス 12">
              <a:extLst>
                <a:ext uri="{FF2B5EF4-FFF2-40B4-BE49-F238E27FC236}">
                  <a16:creationId xmlns:a16="http://schemas.microsoft.com/office/drawing/2014/main" id="{AE88091F-AA9F-6D73-31EE-27EB6D9E1742}"/>
                </a:ext>
              </a:extLst>
            </p:cNvPr>
            <p:cNvSpPr txBox="1"/>
            <p:nvPr/>
          </p:nvSpPr>
          <p:spPr>
            <a:xfrm>
              <a:off x="6744301" y="2491592"/>
              <a:ext cx="4450017" cy="1569660"/>
            </a:xfrm>
            <a:prstGeom prst="rect">
              <a:avLst/>
            </a:prstGeom>
            <a:noFill/>
          </p:spPr>
          <p:txBody>
            <a:bodyPr wrap="square">
              <a:spAutoFit/>
            </a:bodyPr>
            <a:lstStyle/>
            <a:p>
              <a:pPr>
                <a:spcBef>
                  <a:spcPts val="100"/>
                </a:spcBef>
              </a:pPr>
              <a:r>
                <a:rPr kumimoji="1" lang="ja-JP" altLang="en-US" sz="2400" b="1">
                  <a:latin typeface="Yu Gothic UI Semibold" panose="020B0700000000000000" pitchFamily="50" charset="-128"/>
                  <a:ea typeface="Yu Gothic UI Semibold" panose="020B0700000000000000" pitchFamily="50" charset="-128"/>
                </a:rPr>
                <a:t>偶然の事故などによって生じた損害に備えるための民間保険で、損害の大きさに応じて保険金の支払額が変わります。</a:t>
              </a:r>
              <a:endParaRPr lang="ja-JP" altLang="en-US" sz="2400">
                <a:latin typeface="Yu Gothic UI Semibold" panose="020B0700000000000000" pitchFamily="50" charset="-128"/>
                <a:ea typeface="Yu Gothic UI Semibold" panose="020B0700000000000000" pitchFamily="50" charset="-128"/>
              </a:endParaRPr>
            </a:p>
          </p:txBody>
        </p:sp>
        <p:sp>
          <p:nvSpPr>
            <p:cNvPr id="25" name="テキスト ボックス 24">
              <a:extLst>
                <a:ext uri="{FF2B5EF4-FFF2-40B4-BE49-F238E27FC236}">
                  <a16:creationId xmlns:a16="http://schemas.microsoft.com/office/drawing/2014/main" id="{9B3C5495-DB9D-9E85-F662-C02D245047F1}"/>
                </a:ext>
              </a:extLst>
            </p:cNvPr>
            <p:cNvSpPr txBox="1"/>
            <p:nvPr/>
          </p:nvSpPr>
          <p:spPr>
            <a:xfrm>
              <a:off x="5873685" y="1777238"/>
              <a:ext cx="6191250" cy="523220"/>
            </a:xfrm>
            <a:prstGeom prst="rect">
              <a:avLst/>
            </a:prstGeom>
            <a:noFill/>
          </p:spPr>
          <p:txBody>
            <a:bodyPr wrap="square">
              <a:spAutoFit/>
            </a:bodyPr>
            <a:lstStyle/>
            <a:p>
              <a:pPr algn="ctr"/>
              <a:r>
                <a:rPr kumimoji="1" lang="ja-JP" altLang="en-US" sz="2800">
                  <a:latin typeface="Yu Gothic UI Semibold" panose="020B0700000000000000" pitchFamily="50" charset="-128"/>
                  <a:ea typeface="Yu Gothic UI Semibold" panose="020B0700000000000000" pitchFamily="50" charset="-128"/>
                </a:rPr>
                <a:t>損害保険</a:t>
              </a:r>
            </a:p>
          </p:txBody>
        </p:sp>
        <p:pic>
          <p:nvPicPr>
            <p:cNvPr id="29" name="図 28">
              <a:extLst>
                <a:ext uri="{FF2B5EF4-FFF2-40B4-BE49-F238E27FC236}">
                  <a16:creationId xmlns:a16="http://schemas.microsoft.com/office/drawing/2014/main" id="{D1AFDA3B-3DA0-2F2B-A920-36F99D0043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6651" y="4109526"/>
              <a:ext cx="2450597" cy="1746508"/>
            </a:xfrm>
            <a:prstGeom prst="rect">
              <a:avLst/>
            </a:prstGeom>
          </p:spPr>
        </p:pic>
        <p:pic>
          <p:nvPicPr>
            <p:cNvPr id="31" name="図 30">
              <a:extLst>
                <a:ext uri="{FF2B5EF4-FFF2-40B4-BE49-F238E27FC236}">
                  <a16:creationId xmlns:a16="http://schemas.microsoft.com/office/drawing/2014/main" id="{DBA0CF55-F635-F4BB-A8F9-2951F81961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1349" y="3650783"/>
              <a:ext cx="2188468" cy="2176276"/>
            </a:xfrm>
            <a:prstGeom prst="rect">
              <a:avLst/>
            </a:prstGeom>
          </p:spPr>
        </p:pic>
      </p:grpSp>
      <p:grpSp>
        <p:nvGrpSpPr>
          <p:cNvPr id="10" name="グループ化 9">
            <a:extLst>
              <a:ext uri="{FF2B5EF4-FFF2-40B4-BE49-F238E27FC236}">
                <a16:creationId xmlns:a16="http://schemas.microsoft.com/office/drawing/2014/main" id="{49F4CA0A-9E34-3A4F-C5DF-934DFB7FF154}"/>
              </a:ext>
            </a:extLst>
          </p:cNvPr>
          <p:cNvGrpSpPr/>
          <p:nvPr/>
        </p:nvGrpSpPr>
        <p:grpSpPr>
          <a:xfrm>
            <a:off x="1105492" y="2926083"/>
            <a:ext cx="3511113" cy="0"/>
            <a:chOff x="1105492" y="2926083"/>
            <a:chExt cx="3511113" cy="0"/>
          </a:xfrm>
        </p:grpSpPr>
        <p:cxnSp>
          <p:nvCxnSpPr>
            <p:cNvPr id="7" name="直線コネクタ 6">
              <a:extLst>
                <a:ext uri="{FF2B5EF4-FFF2-40B4-BE49-F238E27FC236}">
                  <a16:creationId xmlns:a16="http://schemas.microsoft.com/office/drawing/2014/main" id="{8CF88616-207A-2771-BB5C-92771B880DF6}"/>
                </a:ext>
              </a:extLst>
            </p:cNvPr>
            <p:cNvCxnSpPr/>
            <p:nvPr/>
          </p:nvCxnSpPr>
          <p:spPr>
            <a:xfrm>
              <a:off x="1105492" y="2926083"/>
              <a:ext cx="1239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EB853C6-CE65-9F53-BD41-9DDD4D6F1610}"/>
                </a:ext>
              </a:extLst>
            </p:cNvPr>
            <p:cNvCxnSpPr>
              <a:cxnSpLocks/>
            </p:cNvCxnSpPr>
            <p:nvPr/>
          </p:nvCxnSpPr>
          <p:spPr>
            <a:xfrm>
              <a:off x="2587118" y="2926083"/>
              <a:ext cx="2029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 name="直線コネクタ 18">
            <a:extLst>
              <a:ext uri="{FF2B5EF4-FFF2-40B4-BE49-F238E27FC236}">
                <a16:creationId xmlns:a16="http://schemas.microsoft.com/office/drawing/2014/main" id="{3AF17C46-5EAB-D4D2-7EE2-0BE4D4F700A9}"/>
              </a:ext>
            </a:extLst>
          </p:cNvPr>
          <p:cNvCxnSpPr/>
          <p:nvPr/>
        </p:nvCxnSpPr>
        <p:spPr>
          <a:xfrm>
            <a:off x="6824546" y="2897403"/>
            <a:ext cx="43009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48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F2C8AB0-FAFA-1A01-4739-D48FAA78D20F}"/>
              </a:ext>
            </a:extLst>
          </p:cNvPr>
          <p:cNvSpPr/>
          <p:nvPr/>
        </p:nvSpPr>
        <p:spPr>
          <a:xfrm>
            <a:off x="0" y="0"/>
            <a:ext cx="12192000" cy="868681"/>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3600" b="1">
                <a:solidFill>
                  <a:schemeClr val="bg1"/>
                </a:solidFill>
                <a:latin typeface="BIZ UDPゴシック" panose="020B0400000000000000" pitchFamily="50" charset="-128"/>
                <a:ea typeface="BIZ UDPゴシック" panose="020B0400000000000000" pitchFamily="50" charset="-128"/>
              </a:rPr>
              <a:t>　民間保険の種類</a:t>
            </a:r>
          </a:p>
        </p:txBody>
      </p:sp>
      <p:sp>
        <p:nvSpPr>
          <p:cNvPr id="3" name="正方形/長方形 2">
            <a:extLst>
              <a:ext uri="{FF2B5EF4-FFF2-40B4-BE49-F238E27FC236}">
                <a16:creationId xmlns:a16="http://schemas.microsoft.com/office/drawing/2014/main" id="{A41061B1-123C-A5C5-BF29-CD299B3D2700}"/>
              </a:ext>
            </a:extLst>
          </p:cNvPr>
          <p:cNvSpPr/>
          <p:nvPr/>
        </p:nvSpPr>
        <p:spPr>
          <a:xfrm>
            <a:off x="0" y="6696222"/>
            <a:ext cx="12192000" cy="161778"/>
          </a:xfrm>
          <a:prstGeom prst="rect">
            <a:avLst/>
          </a:prstGeom>
          <a:solidFill>
            <a:srgbClr val="B690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00AC4987-83E6-1106-2C25-A37C68A80459}"/>
              </a:ext>
            </a:extLst>
          </p:cNvPr>
          <p:cNvGrpSpPr/>
          <p:nvPr/>
        </p:nvGrpSpPr>
        <p:grpSpPr>
          <a:xfrm>
            <a:off x="613508" y="1236439"/>
            <a:ext cx="10830016" cy="777252"/>
            <a:chOff x="613508" y="1236439"/>
            <a:chExt cx="10830016" cy="777252"/>
          </a:xfrm>
        </p:grpSpPr>
        <p:sp>
          <p:nvSpPr>
            <p:cNvPr id="7" name="正方形/長方形 6">
              <a:extLst>
                <a:ext uri="{FF2B5EF4-FFF2-40B4-BE49-F238E27FC236}">
                  <a16:creationId xmlns:a16="http://schemas.microsoft.com/office/drawing/2014/main" id="{1CFE5928-5439-9898-1FE1-569E2848DDCB}"/>
                </a:ext>
              </a:extLst>
            </p:cNvPr>
            <p:cNvSpPr/>
            <p:nvPr/>
          </p:nvSpPr>
          <p:spPr>
            <a:xfrm>
              <a:off x="613508" y="1236439"/>
              <a:ext cx="2340706" cy="777252"/>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a:latin typeface="Yu Gothic UI Semibold" panose="020B0700000000000000" pitchFamily="50" charset="-128"/>
                  <a:ea typeface="Yu Gothic UI Semibold" panose="020B0700000000000000" pitchFamily="50" charset="-128"/>
                </a:rPr>
                <a:t>死亡保険</a:t>
              </a:r>
            </a:p>
          </p:txBody>
        </p:sp>
        <p:sp>
          <p:nvSpPr>
            <p:cNvPr id="12" name="正方形/長方形 11">
              <a:extLst>
                <a:ext uri="{FF2B5EF4-FFF2-40B4-BE49-F238E27FC236}">
                  <a16:creationId xmlns:a16="http://schemas.microsoft.com/office/drawing/2014/main" id="{8D3752F9-054D-9160-10F6-56041FB7C883}"/>
                </a:ext>
              </a:extLst>
            </p:cNvPr>
            <p:cNvSpPr/>
            <p:nvPr/>
          </p:nvSpPr>
          <p:spPr>
            <a:xfrm>
              <a:off x="2954213" y="1236439"/>
              <a:ext cx="8489311" cy="77725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Yu Gothic UI Semibold" panose="020B0700000000000000" pitchFamily="50" charset="-128"/>
                  <a:ea typeface="Yu Gothic UI Semibold" panose="020B0700000000000000" pitchFamily="50" charset="-128"/>
                </a:rPr>
                <a:t>死亡した場合など、人の生命に関連するリスクに備える保険</a:t>
              </a:r>
              <a:endParaRPr kumimoji="1" lang="ja-JP" altLang="en-US" sz="1600" b="1">
                <a:solidFill>
                  <a:schemeClr val="tx1"/>
                </a:solidFill>
                <a:latin typeface="Yu Gothic UI Semibold" panose="020B0700000000000000" pitchFamily="50" charset="-128"/>
                <a:ea typeface="Yu Gothic UI Semibold" panose="020B0700000000000000" pitchFamily="50" charset="-128"/>
              </a:endParaRPr>
            </a:p>
          </p:txBody>
        </p:sp>
      </p:grpSp>
      <p:grpSp>
        <p:nvGrpSpPr>
          <p:cNvPr id="17" name="グループ化 16">
            <a:extLst>
              <a:ext uri="{FF2B5EF4-FFF2-40B4-BE49-F238E27FC236}">
                <a16:creationId xmlns:a16="http://schemas.microsoft.com/office/drawing/2014/main" id="{A062F89E-673F-53A2-CEB3-6100D8DD8575}"/>
              </a:ext>
            </a:extLst>
          </p:cNvPr>
          <p:cNvGrpSpPr/>
          <p:nvPr/>
        </p:nvGrpSpPr>
        <p:grpSpPr>
          <a:xfrm>
            <a:off x="613508" y="2363994"/>
            <a:ext cx="10830018" cy="777253"/>
            <a:chOff x="613508" y="2363994"/>
            <a:chExt cx="10830018" cy="777253"/>
          </a:xfrm>
        </p:grpSpPr>
        <p:sp>
          <p:nvSpPr>
            <p:cNvPr id="9" name="正方形/長方形 8">
              <a:extLst>
                <a:ext uri="{FF2B5EF4-FFF2-40B4-BE49-F238E27FC236}">
                  <a16:creationId xmlns:a16="http://schemas.microsoft.com/office/drawing/2014/main" id="{79FF923B-C57B-573F-22D9-E72FF33E1B8C}"/>
                </a:ext>
              </a:extLst>
            </p:cNvPr>
            <p:cNvSpPr/>
            <p:nvPr/>
          </p:nvSpPr>
          <p:spPr>
            <a:xfrm>
              <a:off x="613508" y="2363995"/>
              <a:ext cx="2340706" cy="777252"/>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a:latin typeface="Yu Gothic UI Semibold" panose="020B0700000000000000" pitchFamily="50" charset="-128"/>
                  <a:ea typeface="Yu Gothic UI Semibold" panose="020B0700000000000000" pitchFamily="50" charset="-128"/>
                </a:rPr>
                <a:t>医療保険</a:t>
              </a:r>
            </a:p>
          </p:txBody>
        </p:sp>
        <p:sp>
          <p:nvSpPr>
            <p:cNvPr id="14" name="正方形/長方形 13">
              <a:extLst>
                <a:ext uri="{FF2B5EF4-FFF2-40B4-BE49-F238E27FC236}">
                  <a16:creationId xmlns:a16="http://schemas.microsoft.com/office/drawing/2014/main" id="{A150036A-9069-8F3A-7E88-45B08EE6109E}"/>
                </a:ext>
              </a:extLst>
            </p:cNvPr>
            <p:cNvSpPr/>
            <p:nvPr/>
          </p:nvSpPr>
          <p:spPr>
            <a:xfrm>
              <a:off x="2954214" y="2363994"/>
              <a:ext cx="8489312" cy="77725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Yu Gothic UI Semibold" panose="020B0700000000000000" pitchFamily="50" charset="-128"/>
                  <a:ea typeface="Yu Gothic UI Semibold" panose="020B0700000000000000" pitchFamily="50" charset="-128"/>
                </a:rPr>
                <a:t>病気などによ</a:t>
              </a:r>
              <a:r>
                <a:rPr lang="ja-JP" altLang="en-US" sz="2000" b="1">
                  <a:solidFill>
                    <a:schemeClr val="tx1"/>
                  </a:solidFill>
                  <a:latin typeface="Yu Gothic UI Semibold" panose="020B0700000000000000" pitchFamily="50" charset="-128"/>
                  <a:ea typeface="Yu Gothic UI Semibold" panose="020B0700000000000000" pitchFamily="50" charset="-128"/>
                </a:rPr>
                <a:t>る</a:t>
              </a:r>
              <a:r>
                <a:rPr kumimoji="1" lang="ja-JP" altLang="en-US" sz="2000" b="1">
                  <a:solidFill>
                    <a:schemeClr val="tx1"/>
                  </a:solidFill>
                  <a:latin typeface="Yu Gothic UI Semibold" panose="020B0700000000000000" pitchFamily="50" charset="-128"/>
                  <a:ea typeface="Yu Gothic UI Semibold" panose="020B0700000000000000" pitchFamily="50" charset="-128"/>
                </a:rPr>
                <a:t>入院や手術に備える</a:t>
              </a:r>
              <a:r>
                <a:rPr lang="ja-JP" altLang="en-US" sz="2000" b="1">
                  <a:solidFill>
                    <a:schemeClr val="tx1"/>
                  </a:solidFill>
                  <a:latin typeface="Yu Gothic UI Semibold" panose="020B0700000000000000" pitchFamily="50" charset="-128"/>
                  <a:ea typeface="Yu Gothic UI Semibold" panose="020B0700000000000000" pitchFamily="50" charset="-128"/>
                </a:rPr>
                <a:t>保険</a:t>
              </a:r>
              <a:endParaRPr kumimoji="1" lang="en-US" altLang="ja-JP" sz="1600" b="1">
                <a:solidFill>
                  <a:schemeClr val="tx1"/>
                </a:solidFill>
                <a:latin typeface="Yu Gothic UI Semibold" panose="020B0700000000000000" pitchFamily="50" charset="-128"/>
                <a:ea typeface="Yu Gothic UI Semibold" panose="020B0700000000000000" pitchFamily="50" charset="-128"/>
              </a:endParaRPr>
            </a:p>
          </p:txBody>
        </p:sp>
      </p:grpSp>
      <p:grpSp>
        <p:nvGrpSpPr>
          <p:cNvPr id="10" name="グループ化 9">
            <a:extLst>
              <a:ext uri="{FF2B5EF4-FFF2-40B4-BE49-F238E27FC236}">
                <a16:creationId xmlns:a16="http://schemas.microsoft.com/office/drawing/2014/main" id="{031823E1-BFA3-1043-2E11-D9CAC46A3A39}"/>
              </a:ext>
            </a:extLst>
          </p:cNvPr>
          <p:cNvGrpSpPr/>
          <p:nvPr/>
        </p:nvGrpSpPr>
        <p:grpSpPr>
          <a:xfrm>
            <a:off x="613508" y="3491551"/>
            <a:ext cx="10830018" cy="777252"/>
            <a:chOff x="613508" y="3491551"/>
            <a:chExt cx="10830018" cy="777252"/>
          </a:xfrm>
        </p:grpSpPr>
        <p:sp>
          <p:nvSpPr>
            <p:cNvPr id="11" name="正方形/長方形 10">
              <a:extLst>
                <a:ext uri="{FF2B5EF4-FFF2-40B4-BE49-F238E27FC236}">
                  <a16:creationId xmlns:a16="http://schemas.microsoft.com/office/drawing/2014/main" id="{53AE5AA5-A7EE-E7B3-38F2-9EFB23B5FE0D}"/>
                </a:ext>
              </a:extLst>
            </p:cNvPr>
            <p:cNvSpPr/>
            <p:nvPr/>
          </p:nvSpPr>
          <p:spPr>
            <a:xfrm>
              <a:off x="613508" y="3491551"/>
              <a:ext cx="2340706" cy="777252"/>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4000" b="1">
                  <a:latin typeface="Yu Gothic UI Semibold" panose="020B0700000000000000" pitchFamily="50" charset="-128"/>
                  <a:ea typeface="Yu Gothic UI Semibold" panose="020B0700000000000000" pitchFamily="50" charset="-128"/>
                </a:rPr>
                <a:t>傷害</a:t>
              </a:r>
              <a:r>
                <a:rPr kumimoji="1" lang="ja-JP" altLang="en-US" sz="4000" b="1">
                  <a:latin typeface="Yu Gothic UI Semibold" panose="020B0700000000000000" pitchFamily="50" charset="-128"/>
                  <a:ea typeface="Yu Gothic UI Semibold" panose="020B0700000000000000" pitchFamily="50" charset="-128"/>
                </a:rPr>
                <a:t>保険</a:t>
              </a:r>
            </a:p>
          </p:txBody>
        </p:sp>
        <p:sp>
          <p:nvSpPr>
            <p:cNvPr id="15" name="正方形/長方形 14">
              <a:extLst>
                <a:ext uri="{FF2B5EF4-FFF2-40B4-BE49-F238E27FC236}">
                  <a16:creationId xmlns:a16="http://schemas.microsoft.com/office/drawing/2014/main" id="{66A192B7-4A93-B66B-39E3-399C9DDAEAFF}"/>
                </a:ext>
              </a:extLst>
            </p:cNvPr>
            <p:cNvSpPr/>
            <p:nvPr/>
          </p:nvSpPr>
          <p:spPr>
            <a:xfrm>
              <a:off x="2954213" y="3491551"/>
              <a:ext cx="8489313" cy="77725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tx1"/>
                  </a:solidFill>
                  <a:latin typeface="Yu Gothic UI Semibold" panose="020B0700000000000000" pitchFamily="50" charset="-128"/>
                  <a:ea typeface="Yu Gothic UI Semibold" panose="020B0700000000000000" pitchFamily="50" charset="-128"/>
                </a:rPr>
                <a:t>ケガによる死亡、入院</a:t>
              </a:r>
              <a:r>
                <a:rPr lang="ja-JP" altLang="en-US" sz="2000" b="1">
                  <a:solidFill>
                    <a:schemeClr val="tx1"/>
                  </a:solidFill>
                  <a:latin typeface="Yu Gothic UI Semibold" panose="020B0700000000000000" pitchFamily="50" charset="-128"/>
                  <a:ea typeface="Yu Gothic UI Semibold" panose="020B0700000000000000" pitchFamily="50" charset="-128"/>
                </a:rPr>
                <a:t>、</a:t>
              </a:r>
              <a:r>
                <a:rPr kumimoji="1" lang="ja-JP" altLang="en-US" sz="2000" b="1">
                  <a:solidFill>
                    <a:schemeClr val="tx1"/>
                  </a:solidFill>
                  <a:latin typeface="Yu Gothic UI Semibold" panose="020B0700000000000000" pitchFamily="50" charset="-128"/>
                  <a:ea typeface="Yu Gothic UI Semibold" panose="020B0700000000000000" pitchFamily="50" charset="-128"/>
                </a:rPr>
                <a:t>通院に備える保険</a:t>
              </a:r>
              <a:endParaRPr kumimoji="1" lang="ja-JP" altLang="en-US" sz="1600" b="1">
                <a:solidFill>
                  <a:schemeClr val="tx1"/>
                </a:solidFill>
                <a:latin typeface="Yu Gothic UI Semibold" panose="020B0700000000000000" pitchFamily="50" charset="-128"/>
                <a:ea typeface="Yu Gothic UI Semibold" panose="020B0700000000000000" pitchFamily="50" charset="-128"/>
              </a:endParaRPr>
            </a:p>
          </p:txBody>
        </p:sp>
      </p:grpSp>
      <p:grpSp>
        <p:nvGrpSpPr>
          <p:cNvPr id="8" name="グループ化 7">
            <a:extLst>
              <a:ext uri="{FF2B5EF4-FFF2-40B4-BE49-F238E27FC236}">
                <a16:creationId xmlns:a16="http://schemas.microsoft.com/office/drawing/2014/main" id="{24CBF272-9BC7-9B60-3FD9-5A43B1CF0626}"/>
              </a:ext>
            </a:extLst>
          </p:cNvPr>
          <p:cNvGrpSpPr/>
          <p:nvPr/>
        </p:nvGrpSpPr>
        <p:grpSpPr>
          <a:xfrm>
            <a:off x="613508" y="4619105"/>
            <a:ext cx="10830018" cy="777253"/>
            <a:chOff x="613508" y="4619105"/>
            <a:chExt cx="10830018" cy="777253"/>
          </a:xfrm>
        </p:grpSpPr>
        <p:sp>
          <p:nvSpPr>
            <p:cNvPr id="13" name="正方形/長方形 12">
              <a:extLst>
                <a:ext uri="{FF2B5EF4-FFF2-40B4-BE49-F238E27FC236}">
                  <a16:creationId xmlns:a16="http://schemas.microsoft.com/office/drawing/2014/main" id="{D0BE29EB-7077-80A8-9FCF-75E6FAFD4611}"/>
                </a:ext>
              </a:extLst>
            </p:cNvPr>
            <p:cNvSpPr/>
            <p:nvPr/>
          </p:nvSpPr>
          <p:spPr>
            <a:xfrm>
              <a:off x="613508" y="4619106"/>
              <a:ext cx="2340707" cy="777252"/>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a:latin typeface="Yu Gothic UI Semibold" panose="020B0700000000000000" pitchFamily="50" charset="-128"/>
                  <a:ea typeface="Yu Gothic UI Semibold" panose="020B0700000000000000" pitchFamily="50" charset="-128"/>
                </a:rPr>
                <a:t>介護保険</a:t>
              </a:r>
            </a:p>
          </p:txBody>
        </p:sp>
        <p:sp>
          <p:nvSpPr>
            <p:cNvPr id="16" name="正方形/長方形 15">
              <a:extLst>
                <a:ext uri="{FF2B5EF4-FFF2-40B4-BE49-F238E27FC236}">
                  <a16:creationId xmlns:a16="http://schemas.microsoft.com/office/drawing/2014/main" id="{F39F1A57-FCF0-4E73-C340-1D323A44E908}"/>
                </a:ext>
              </a:extLst>
            </p:cNvPr>
            <p:cNvSpPr/>
            <p:nvPr/>
          </p:nvSpPr>
          <p:spPr>
            <a:xfrm>
              <a:off x="2954213" y="4619105"/>
              <a:ext cx="8489313" cy="77725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Yu Gothic UI Semibold" panose="020B0700000000000000" pitchFamily="50" charset="-128"/>
                  <a:ea typeface="Yu Gothic UI Semibold" panose="020B0700000000000000" pitchFamily="50" charset="-128"/>
                </a:rPr>
                <a:t>寝たきりや認知症などによって要介護状態になったときに備える保険</a:t>
              </a:r>
              <a:endParaRPr kumimoji="1" lang="ja-JP" altLang="en-US" sz="1600" b="1">
                <a:solidFill>
                  <a:schemeClr val="tx1"/>
                </a:solidFill>
                <a:latin typeface="Yu Gothic UI Semibold" panose="020B0700000000000000" pitchFamily="50" charset="-128"/>
                <a:ea typeface="Yu Gothic UI Semibold" panose="020B0700000000000000" pitchFamily="50" charset="-128"/>
              </a:endParaRPr>
            </a:p>
          </p:txBody>
        </p:sp>
      </p:grpSp>
      <p:grpSp>
        <p:nvGrpSpPr>
          <p:cNvPr id="6" name="グループ化 5">
            <a:extLst>
              <a:ext uri="{FF2B5EF4-FFF2-40B4-BE49-F238E27FC236}">
                <a16:creationId xmlns:a16="http://schemas.microsoft.com/office/drawing/2014/main" id="{34BA3224-7B75-A38F-60EB-43BAB7AA863A}"/>
              </a:ext>
            </a:extLst>
          </p:cNvPr>
          <p:cNvGrpSpPr/>
          <p:nvPr/>
        </p:nvGrpSpPr>
        <p:grpSpPr>
          <a:xfrm>
            <a:off x="613506" y="5746661"/>
            <a:ext cx="10830021" cy="777252"/>
            <a:chOff x="613506" y="5746661"/>
            <a:chExt cx="10830021" cy="777252"/>
          </a:xfrm>
        </p:grpSpPr>
        <p:sp>
          <p:nvSpPr>
            <p:cNvPr id="4" name="正方形/長方形 3">
              <a:extLst>
                <a:ext uri="{FF2B5EF4-FFF2-40B4-BE49-F238E27FC236}">
                  <a16:creationId xmlns:a16="http://schemas.microsoft.com/office/drawing/2014/main" id="{D4A8C781-1E7D-CB7B-B181-59A3BF2249C8}"/>
                </a:ext>
              </a:extLst>
            </p:cNvPr>
            <p:cNvSpPr/>
            <p:nvPr/>
          </p:nvSpPr>
          <p:spPr>
            <a:xfrm>
              <a:off x="613506" y="5746661"/>
              <a:ext cx="2340708" cy="777252"/>
            </a:xfrm>
            <a:prstGeom prst="rect">
              <a:avLst/>
            </a:prstGeom>
            <a:solidFill>
              <a:srgbClr val="B6905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a:latin typeface="Yu Gothic UI Semibold" panose="020B0700000000000000" pitchFamily="50" charset="-128"/>
                  <a:ea typeface="Yu Gothic UI Semibold" panose="020B0700000000000000" pitchFamily="50" charset="-128"/>
                </a:rPr>
                <a:t>個人年金保険</a:t>
              </a:r>
            </a:p>
          </p:txBody>
        </p:sp>
        <p:sp>
          <p:nvSpPr>
            <p:cNvPr id="5" name="正方形/長方形 4">
              <a:extLst>
                <a:ext uri="{FF2B5EF4-FFF2-40B4-BE49-F238E27FC236}">
                  <a16:creationId xmlns:a16="http://schemas.microsoft.com/office/drawing/2014/main" id="{AC434AA1-5312-1A2C-B355-A6E33081EC7B}"/>
                </a:ext>
              </a:extLst>
            </p:cNvPr>
            <p:cNvSpPr/>
            <p:nvPr/>
          </p:nvSpPr>
          <p:spPr>
            <a:xfrm>
              <a:off x="2954214" y="5746661"/>
              <a:ext cx="8489313" cy="77725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a:solidFill>
                    <a:schemeClr val="tx1"/>
                  </a:solidFill>
                  <a:latin typeface="Yu Gothic UI Semibold" panose="020B0700000000000000" pitchFamily="50" charset="-128"/>
                  <a:ea typeface="Yu Gothic UI Semibold" panose="020B0700000000000000" pitchFamily="50" charset="-128"/>
                </a:rPr>
                <a:t>払い込んだ保険料を元にして、一定の年齢から年金を受け取ること</a:t>
              </a:r>
              <a:endParaRPr lang="en-US" altLang="ja-JP" sz="2000" b="1">
                <a:solidFill>
                  <a:schemeClr val="tx1"/>
                </a:solidFill>
                <a:latin typeface="Yu Gothic UI Semibold" panose="020B0700000000000000" pitchFamily="50" charset="-128"/>
                <a:ea typeface="Yu Gothic UI Semibold" panose="020B0700000000000000" pitchFamily="50" charset="-128"/>
              </a:endParaRPr>
            </a:p>
            <a:p>
              <a:r>
                <a:rPr lang="ja-JP" altLang="en-US" sz="2000" b="1">
                  <a:solidFill>
                    <a:schemeClr val="tx1"/>
                  </a:solidFill>
                  <a:latin typeface="Yu Gothic UI Semibold" panose="020B0700000000000000" pitchFamily="50" charset="-128"/>
                  <a:ea typeface="Yu Gothic UI Semibold" panose="020B0700000000000000" pitchFamily="50" charset="-128"/>
                </a:rPr>
                <a:t>ができる、老後の生活に備える保険</a:t>
              </a:r>
              <a:endParaRPr kumimoji="1" lang="ja-JP" altLang="en-US" sz="2000" b="1">
                <a:solidFill>
                  <a:schemeClr val="tx1"/>
                </a:solidFill>
                <a:latin typeface="Yu Gothic UI Semibold" panose="020B0700000000000000" pitchFamily="50" charset="-128"/>
                <a:ea typeface="Yu Gothic UI Semibold" panose="020B0700000000000000" pitchFamily="50" charset="-128"/>
              </a:endParaRPr>
            </a:p>
          </p:txBody>
        </p:sp>
      </p:grpSp>
      <p:pic>
        <p:nvPicPr>
          <p:cNvPr id="29" name="図 28">
            <a:extLst>
              <a:ext uri="{FF2B5EF4-FFF2-40B4-BE49-F238E27FC236}">
                <a16:creationId xmlns:a16="http://schemas.microsoft.com/office/drawing/2014/main" id="{28A665E7-75B7-F8D8-5DFC-1829C791D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0700" y="0"/>
            <a:ext cx="921300" cy="914116"/>
          </a:xfrm>
          <a:prstGeom prst="rect">
            <a:avLst/>
          </a:prstGeom>
        </p:spPr>
      </p:pic>
    </p:spTree>
    <p:extLst>
      <p:ext uri="{BB962C8B-B14F-4D97-AF65-F5344CB8AC3E}">
        <p14:creationId xmlns:p14="http://schemas.microsoft.com/office/powerpoint/2010/main" val="41242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4d7915c-8155-41e6-8583-0bf1714184ae" xsi:nil="true"/>
    <lcf76f155ced4ddcb4097134ff3c332f xmlns="73cf8546-048d-45f2-abd1-813417365a6c">
      <Terms xmlns="http://schemas.microsoft.com/office/infopath/2007/PartnerControls"/>
    </lcf76f155ced4ddcb4097134ff3c332f>
    <_Flow_SignoffStatus xmlns="73cf8546-048d-45f2-abd1-813417365a6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005AD8D0F87654788D36F3D27F3DC70" ma:contentTypeVersion="" ma:contentTypeDescription="新しいドキュメントを作成します。" ma:contentTypeScope="" ma:versionID="0c8cd73aa23fd82fb9940a0c1d9c8a38">
  <xsd:schema xmlns:xsd="http://www.w3.org/2001/XMLSchema" xmlns:xs="http://www.w3.org/2001/XMLSchema" xmlns:p="http://schemas.microsoft.com/office/2006/metadata/properties" xmlns:ns2="73cf8546-048d-45f2-abd1-813417365a6c" xmlns:ns3="5b8f1f48-a59c-4316-9b4f-c8925e5a6422" xmlns:ns4="54d7915c-8155-41e6-8583-0bf1714184ae" targetNamespace="http://schemas.microsoft.com/office/2006/metadata/properties" ma:root="true" ma:fieldsID="b027b82bd2aad9feac7e12bf21506b0f" ns2:_="" ns3:_="" ns4:_="">
    <xsd:import namespace="73cf8546-048d-45f2-abd1-813417365a6c"/>
    <xsd:import namespace="5b8f1f48-a59c-4316-9b4f-c8925e5a6422"/>
    <xsd:import namespace="54d7915c-8155-41e6-8583-0bf1714184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_Flow_SignoffStatu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cf8546-048d-45f2-abd1-813417365a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Flow_SignoffStatus" ma:index="19" nillable="true" ma:displayName="承認の状態" ma:internalName="_x627f__x8a8d__x306e__x72b6__x614b_">
      <xsd:simpleType>
        <xsd:restriction base="dms:Text"/>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8b5f3d0b-0122-40ab-9be4-69120fa01e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8f1f48-a59c-4316-9b4f-c8925e5a6422" elementFormDefault="qualified">
    <xsd:import namespace="http://schemas.microsoft.com/office/2006/documentManagement/types"/>
    <xsd:import namespace="http://schemas.microsoft.com/office/infopath/2007/PartnerControls"/>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d7915c-8155-41e6-8583-0bf1714184ae"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E8317B7-F851-4CB5-BE4E-8D230011E819}" ma:internalName="TaxCatchAll" ma:showField="CatchAllData" ma:web="{5b8f1f48-a59c-4316-9b4f-c8925e5a64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340B7D-CE6D-4DC1-BEF6-8D980FD5C51F}">
  <ds:schemaRefs>
    <ds:schemaRef ds:uri="http://purl.org/dc/elements/1.1/"/>
    <ds:schemaRef ds:uri="http://schemas.openxmlformats.org/package/2006/metadata/core-properties"/>
    <ds:schemaRef ds:uri="http://schemas.microsoft.com/office/2006/metadata/properties"/>
    <ds:schemaRef ds:uri="http://www.w3.org/XML/1998/namespace"/>
    <ds:schemaRef ds:uri="2b94cecb-f9b5-4a2a-ba2e-d30f9cb9bfaa"/>
    <ds:schemaRef ds:uri="54d7915c-8155-41e6-8583-0bf1714184ae"/>
    <ds:schemaRef ds:uri="http://schemas.microsoft.com/office/infopath/2007/PartnerControls"/>
    <ds:schemaRef ds:uri="http://schemas.microsoft.com/office/2006/documentManagement/types"/>
    <ds:schemaRef ds:uri="5b8f1f48-a59c-4316-9b4f-c8925e5a6422"/>
    <ds:schemaRef ds:uri="http://purl.org/dc/dcmitype/"/>
    <ds:schemaRef ds:uri="http://purl.org/dc/terms/"/>
  </ds:schemaRefs>
</ds:datastoreItem>
</file>

<file path=customXml/itemProps2.xml><?xml version="1.0" encoding="utf-8"?>
<ds:datastoreItem xmlns:ds="http://schemas.openxmlformats.org/officeDocument/2006/customXml" ds:itemID="{29D09F49-68A6-4766-A366-FCAA0D5157D2}">
  <ds:schemaRefs>
    <ds:schemaRef ds:uri="http://schemas.microsoft.com/sharepoint/v3/contenttype/forms"/>
  </ds:schemaRefs>
</ds:datastoreItem>
</file>

<file path=customXml/itemProps3.xml><?xml version="1.0" encoding="utf-8"?>
<ds:datastoreItem xmlns:ds="http://schemas.openxmlformats.org/officeDocument/2006/customXml" ds:itemID="{C68DD2D3-6878-4CDE-93ED-E6BFD781B5A1}"/>
</file>

<file path=docProps/app.xml><?xml version="1.0" encoding="utf-8"?>
<Properties xmlns="http://schemas.openxmlformats.org/officeDocument/2006/extended-properties" xmlns:vt="http://schemas.openxmlformats.org/officeDocument/2006/docPropsVTypes">
  <TotalTime>3085</TotalTime>
  <Words>3181</Words>
  <Application>Microsoft Office PowerPoint</Application>
  <PresentationFormat>ワイド画面</PresentationFormat>
  <Paragraphs>326</Paragraphs>
  <Slides>23</Slides>
  <Notes>23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23</vt:i4>
      </vt:variant>
    </vt:vector>
  </HeadingPairs>
  <TitlesOfParts>
    <vt:vector size="35" baseType="lpstr">
      <vt:lpstr>BIZ UDPゴシック</vt:lpstr>
      <vt:lpstr>BIZ UDゴシック</vt:lpstr>
      <vt:lpstr>HGP創英ﾌﾟﾚｾﾞﾝｽEB</vt:lpstr>
      <vt:lpstr>HG明朝E</vt:lpstr>
      <vt:lpstr>HiraginoUDSansFStdN-W4</vt:lpstr>
      <vt:lpstr>UD デジタル 教科書体 NP-B</vt:lpstr>
      <vt:lpstr>Yu Gothic UI Semibold</vt:lpstr>
      <vt:lpstr>游ゴシック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秋元 康宏</dc:creator>
  <cp:lastModifiedBy>松居　広</cp:lastModifiedBy>
  <cp:revision>7</cp:revision>
  <cp:lastPrinted>2024-12-16T02:04:04Z</cp:lastPrinted>
  <dcterms:created xsi:type="dcterms:W3CDTF">2024-05-15T05:24:23Z</dcterms:created>
  <dcterms:modified xsi:type="dcterms:W3CDTF">2025-01-10T01:29:13Z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0x0101006005AD8D0F87654788D36F3D27F3DC70</vt:lpwstr>
  </property>
  <property fmtid="{D5CDD505-2E9C-101B-9397-08002B2CF9AE}" pid="3" name="MediaServiceImageTags">
    <vt:lpwstr/>
  </property>
</Properties>
</file>